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8" r:id="rId24"/>
    <p:sldId id="276" r:id="rId25"/>
    <p:sldId id="277"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80609-A2B3-4F91-B6BF-22380076574B}" v="6" dt="2023-02-23T18:13:26.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2421" autoAdjust="0"/>
  </p:normalViewPr>
  <p:slideViewPr>
    <p:cSldViewPr snapToGrid="0">
      <p:cViewPr varScale="1">
        <p:scale>
          <a:sx n="58" d="100"/>
          <a:sy n="58" d="100"/>
        </p:scale>
        <p:origin x="8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fif"/></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C57EE-6A81-4E0E-B1B9-B10160A7BD0A}"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768E7F1B-2DEC-4005-ACDF-771F8E7BF60F}">
      <dgm:prSet phldrT="[Text]"/>
      <dgm:spPr/>
      <dgm:t>
        <a:bodyPr/>
        <a:lstStyle/>
        <a:p>
          <a:r>
            <a:rPr lang="en-US" dirty="0"/>
            <a:t>Provide information on how well students are mastering state adopted content standards </a:t>
          </a:r>
        </a:p>
      </dgm:t>
    </dgm:pt>
    <dgm:pt modelId="{63926509-D771-4490-AC22-29FA087DF2A9}" type="parTrans" cxnId="{1AE7DC6B-B145-4A6C-94A5-D9162DC81362}">
      <dgm:prSet/>
      <dgm:spPr/>
      <dgm:t>
        <a:bodyPr/>
        <a:lstStyle/>
        <a:p>
          <a:endParaRPr lang="en-US"/>
        </a:p>
      </dgm:t>
    </dgm:pt>
    <dgm:pt modelId="{543E842F-568D-45E6-98DC-3A84C727FDFD}" type="sibTrans" cxnId="{1AE7DC6B-B145-4A6C-94A5-D9162DC81362}">
      <dgm:prSet/>
      <dgm:spPr/>
      <dgm:t>
        <a:bodyPr/>
        <a:lstStyle/>
        <a:p>
          <a:endParaRPr lang="en-US"/>
        </a:p>
      </dgm:t>
    </dgm:pt>
    <dgm:pt modelId="{E75763D6-7BAC-4730-B5C8-B76F117E028D}">
      <dgm:prSet phldrT="[Text]"/>
      <dgm:spPr/>
      <dgm:t>
        <a:bodyPr/>
        <a:lstStyle/>
        <a:p>
          <a:r>
            <a:rPr lang="en-US" dirty="0"/>
            <a:t>Provide parents with information about their child’s learning and progress</a:t>
          </a:r>
        </a:p>
      </dgm:t>
    </dgm:pt>
    <dgm:pt modelId="{0E76D7C8-DAAE-4F92-B7C0-A47F48118F5D}" type="parTrans" cxnId="{317EB2BA-EDA3-48DA-AF5C-FBB1048E4558}">
      <dgm:prSet/>
      <dgm:spPr/>
      <dgm:t>
        <a:bodyPr/>
        <a:lstStyle/>
        <a:p>
          <a:endParaRPr lang="en-US"/>
        </a:p>
      </dgm:t>
    </dgm:pt>
    <dgm:pt modelId="{C8B3239E-770C-4196-A4AA-091FEB0E6B1C}" type="sibTrans" cxnId="{317EB2BA-EDA3-48DA-AF5C-FBB1048E4558}">
      <dgm:prSet/>
      <dgm:spPr/>
      <dgm:t>
        <a:bodyPr/>
        <a:lstStyle/>
        <a:p>
          <a:endParaRPr lang="en-US"/>
        </a:p>
      </dgm:t>
    </dgm:pt>
    <dgm:pt modelId="{6A84F705-F9F2-4B26-A193-6A9229ED328F}">
      <dgm:prSet phldrT="[Text]"/>
      <dgm:spPr/>
      <dgm:t>
        <a:bodyPr/>
        <a:lstStyle/>
        <a:p>
          <a:r>
            <a:rPr lang="en-US" dirty="0"/>
            <a:t>Provide students with information about their own learning readiness </a:t>
          </a:r>
        </a:p>
      </dgm:t>
    </dgm:pt>
    <dgm:pt modelId="{FCE077CF-D21B-4C01-B12A-091C1F817964}" type="sibTrans" cxnId="{BF1A8209-07D7-4E34-862C-5560D59D9B26}">
      <dgm:prSet/>
      <dgm:spPr/>
      <dgm:t>
        <a:bodyPr/>
        <a:lstStyle/>
        <a:p>
          <a:endParaRPr lang="en-US"/>
        </a:p>
      </dgm:t>
    </dgm:pt>
    <dgm:pt modelId="{85AB7362-512D-4812-92A6-290EC53B3DB4}" type="parTrans" cxnId="{BF1A8209-07D7-4E34-862C-5560D59D9B26}">
      <dgm:prSet/>
      <dgm:spPr/>
      <dgm:t>
        <a:bodyPr/>
        <a:lstStyle/>
        <a:p>
          <a:endParaRPr lang="en-US"/>
        </a:p>
      </dgm:t>
    </dgm:pt>
    <dgm:pt modelId="{98F3F17A-7EBC-400F-8B03-85D2EB5C5083}">
      <dgm:prSet/>
      <dgm:spPr/>
      <dgm:t>
        <a:bodyPr/>
        <a:lstStyle/>
        <a:p>
          <a:r>
            <a:rPr lang="en-US" dirty="0"/>
            <a:t>Provide information that will assist in improving school and program effectiveness </a:t>
          </a:r>
        </a:p>
      </dgm:t>
    </dgm:pt>
    <dgm:pt modelId="{C9E95C08-EE33-4D54-B085-7D0AEC18314F}" type="parTrans" cxnId="{B363E063-9CE2-4DFC-A80A-D0B313095F52}">
      <dgm:prSet/>
      <dgm:spPr/>
      <dgm:t>
        <a:bodyPr/>
        <a:lstStyle/>
        <a:p>
          <a:endParaRPr lang="en-US"/>
        </a:p>
      </dgm:t>
    </dgm:pt>
    <dgm:pt modelId="{E98BA7FA-866C-4FC4-A1F9-84C147AC2F80}" type="sibTrans" cxnId="{B363E063-9CE2-4DFC-A80A-D0B313095F52}">
      <dgm:prSet/>
      <dgm:spPr/>
      <dgm:t>
        <a:bodyPr/>
        <a:lstStyle/>
        <a:p>
          <a:endParaRPr lang="en-US"/>
        </a:p>
      </dgm:t>
    </dgm:pt>
    <dgm:pt modelId="{9EC4A3D4-76E6-4A00-9376-29FDA296B1BA}" type="pres">
      <dgm:prSet presAssocID="{587C57EE-6A81-4E0E-B1B9-B10160A7BD0A}" presName="linear" presStyleCnt="0">
        <dgm:presLayoutVars>
          <dgm:dir/>
          <dgm:resizeHandles val="exact"/>
        </dgm:presLayoutVars>
      </dgm:prSet>
      <dgm:spPr/>
    </dgm:pt>
    <dgm:pt modelId="{138DD790-7630-4692-A6C7-DAE1CB59CC15}" type="pres">
      <dgm:prSet presAssocID="{768E7F1B-2DEC-4005-ACDF-771F8E7BF60F}" presName="comp" presStyleCnt="0"/>
      <dgm:spPr/>
    </dgm:pt>
    <dgm:pt modelId="{F37149C8-E433-43F2-A61F-FE55FF322E40}" type="pres">
      <dgm:prSet presAssocID="{768E7F1B-2DEC-4005-ACDF-771F8E7BF60F}" presName="box" presStyleLbl="node1" presStyleIdx="0" presStyleCnt="4" custLinFactNeighborX="6300" custLinFactNeighborY="366"/>
      <dgm:spPr/>
    </dgm:pt>
    <dgm:pt modelId="{F60E6C35-82CF-4CCA-B00D-F7EB6DD8684B}" type="pres">
      <dgm:prSet presAssocID="{768E7F1B-2DEC-4005-ACDF-771F8E7BF60F}" presName="img" presStyleLbl="fgImgPlace1" presStyleIdx="0" presStyleCnt="4" custScaleX="54437"/>
      <dgm:spPr>
        <a:blipFill>
          <a:blip xmlns:r="http://schemas.openxmlformats.org/officeDocument/2006/relationships" r:embed="rId1"/>
          <a:srcRect/>
          <a:stretch>
            <a:fillRect l="-2000" r="-2000"/>
          </a:stretch>
        </a:blipFill>
      </dgm:spPr>
    </dgm:pt>
    <dgm:pt modelId="{DD079C30-EB0A-48F7-9179-05571CADC070}" type="pres">
      <dgm:prSet presAssocID="{768E7F1B-2DEC-4005-ACDF-771F8E7BF60F}" presName="text" presStyleLbl="node1" presStyleIdx="0" presStyleCnt="4">
        <dgm:presLayoutVars>
          <dgm:bulletEnabled val="1"/>
        </dgm:presLayoutVars>
      </dgm:prSet>
      <dgm:spPr/>
    </dgm:pt>
    <dgm:pt modelId="{5C7B186B-7785-48A5-ADEC-0F58F0FD737D}" type="pres">
      <dgm:prSet presAssocID="{543E842F-568D-45E6-98DC-3A84C727FDFD}" presName="spacer" presStyleCnt="0"/>
      <dgm:spPr/>
    </dgm:pt>
    <dgm:pt modelId="{35799BD8-FCFF-4148-990D-B563EA2D00CF}" type="pres">
      <dgm:prSet presAssocID="{6A84F705-F9F2-4B26-A193-6A9229ED328F}" presName="comp" presStyleCnt="0"/>
      <dgm:spPr/>
    </dgm:pt>
    <dgm:pt modelId="{D2A7B18E-20F5-474D-A5E8-3281F4390553}" type="pres">
      <dgm:prSet presAssocID="{6A84F705-F9F2-4B26-A193-6A9229ED328F}" presName="box" presStyleLbl="node1" presStyleIdx="1" presStyleCnt="4" custLinFactNeighborX="166" custLinFactNeighborY="-1752"/>
      <dgm:spPr/>
    </dgm:pt>
    <dgm:pt modelId="{340E1FC4-0931-42C4-BF02-B3611CF57F70}" type="pres">
      <dgm:prSet presAssocID="{6A84F705-F9F2-4B26-A193-6A9229ED328F}" presName="img" presStyleLbl="fgImgPlace1" presStyleIdx="1" presStyleCnt="4" custScaleX="55266"/>
      <dgm:spPr>
        <a:blipFill>
          <a:blip xmlns:r="http://schemas.openxmlformats.org/officeDocument/2006/relationships" r:embed="rId2"/>
          <a:srcRect/>
          <a:stretch>
            <a:fillRect t="-11000" b="-11000"/>
          </a:stretch>
        </a:blipFill>
      </dgm:spPr>
    </dgm:pt>
    <dgm:pt modelId="{68A78E3E-F311-4DC6-8BFA-9C2FF97B5C0B}" type="pres">
      <dgm:prSet presAssocID="{6A84F705-F9F2-4B26-A193-6A9229ED328F}" presName="text" presStyleLbl="node1" presStyleIdx="1" presStyleCnt="4">
        <dgm:presLayoutVars>
          <dgm:bulletEnabled val="1"/>
        </dgm:presLayoutVars>
      </dgm:prSet>
      <dgm:spPr/>
    </dgm:pt>
    <dgm:pt modelId="{8568BA9C-7ECE-43DE-9489-FC89E0C5233D}" type="pres">
      <dgm:prSet presAssocID="{FCE077CF-D21B-4C01-B12A-091C1F817964}" presName="spacer" presStyleCnt="0"/>
      <dgm:spPr/>
    </dgm:pt>
    <dgm:pt modelId="{7EAA4024-4154-4CD2-B54F-D69B6A1F137F}" type="pres">
      <dgm:prSet presAssocID="{E75763D6-7BAC-4730-B5C8-B76F117E028D}" presName="comp" presStyleCnt="0"/>
      <dgm:spPr/>
    </dgm:pt>
    <dgm:pt modelId="{B7595D81-7207-4147-B210-5E2C4A0CD9D3}" type="pres">
      <dgm:prSet presAssocID="{E75763D6-7BAC-4730-B5C8-B76F117E028D}" presName="box" presStyleLbl="node1" presStyleIdx="2" presStyleCnt="4"/>
      <dgm:spPr/>
    </dgm:pt>
    <dgm:pt modelId="{AA60117D-3111-4C30-9ED8-DF40CE8B0DF1}" type="pres">
      <dgm:prSet presAssocID="{E75763D6-7BAC-4730-B5C8-B76F117E028D}" presName="img" presStyleLbl="fgImgPlace1" presStyleIdx="2" presStyleCnt="4" custScaleX="55266"/>
      <dgm:spPr>
        <a:blipFill>
          <a:blip xmlns:r="http://schemas.openxmlformats.org/officeDocument/2006/relationships" r:embed="rId3"/>
          <a:srcRect/>
          <a:stretch>
            <a:fillRect l="-15000" r="-15000"/>
          </a:stretch>
        </a:blipFill>
      </dgm:spPr>
    </dgm:pt>
    <dgm:pt modelId="{1D1173A7-041D-4F53-84E1-BAD58299EBAE}" type="pres">
      <dgm:prSet presAssocID="{E75763D6-7BAC-4730-B5C8-B76F117E028D}" presName="text" presStyleLbl="node1" presStyleIdx="2" presStyleCnt="4">
        <dgm:presLayoutVars>
          <dgm:bulletEnabled val="1"/>
        </dgm:presLayoutVars>
      </dgm:prSet>
      <dgm:spPr/>
    </dgm:pt>
    <dgm:pt modelId="{E060198B-F5AF-4CB3-8910-11DB5030654F}" type="pres">
      <dgm:prSet presAssocID="{C8B3239E-770C-4196-A4AA-091FEB0E6B1C}" presName="spacer" presStyleCnt="0"/>
      <dgm:spPr/>
    </dgm:pt>
    <dgm:pt modelId="{DEBAAED6-40A5-4F1A-96F2-0C9EE0878629}" type="pres">
      <dgm:prSet presAssocID="{98F3F17A-7EBC-400F-8B03-85D2EB5C5083}" presName="comp" presStyleCnt="0"/>
      <dgm:spPr/>
    </dgm:pt>
    <dgm:pt modelId="{56AB3908-BF30-45A8-A337-CBF827837FF6}" type="pres">
      <dgm:prSet presAssocID="{98F3F17A-7EBC-400F-8B03-85D2EB5C5083}" presName="box" presStyleLbl="node1" presStyleIdx="3" presStyleCnt="4"/>
      <dgm:spPr/>
    </dgm:pt>
    <dgm:pt modelId="{920F09E7-8066-4AFB-9D16-6BA5036B280D}" type="pres">
      <dgm:prSet presAssocID="{98F3F17A-7EBC-400F-8B03-85D2EB5C5083}" presName="img" presStyleLbl="fgImgPlace1" presStyleIdx="3" presStyleCnt="4" custScaleX="61390" custScaleY="109895"/>
      <dgm:spPr>
        <a:blipFill>
          <a:blip xmlns:r="http://schemas.openxmlformats.org/officeDocument/2006/relationships" r:embed="rId4"/>
          <a:srcRect/>
          <a:stretch>
            <a:fillRect t="-87000" b="-87000"/>
          </a:stretch>
        </a:blipFill>
      </dgm:spPr>
    </dgm:pt>
    <dgm:pt modelId="{62C68AF3-E613-4FE4-B649-6A5702B57858}" type="pres">
      <dgm:prSet presAssocID="{98F3F17A-7EBC-400F-8B03-85D2EB5C5083}" presName="text" presStyleLbl="node1" presStyleIdx="3" presStyleCnt="4">
        <dgm:presLayoutVars>
          <dgm:bulletEnabled val="1"/>
        </dgm:presLayoutVars>
      </dgm:prSet>
      <dgm:spPr/>
    </dgm:pt>
  </dgm:ptLst>
  <dgm:cxnLst>
    <dgm:cxn modelId="{BF1A8209-07D7-4E34-862C-5560D59D9B26}" srcId="{587C57EE-6A81-4E0E-B1B9-B10160A7BD0A}" destId="{6A84F705-F9F2-4B26-A193-6A9229ED328F}" srcOrd="1" destOrd="0" parTransId="{85AB7362-512D-4812-92A6-290EC53B3DB4}" sibTransId="{FCE077CF-D21B-4C01-B12A-091C1F817964}"/>
    <dgm:cxn modelId="{CE83C10C-617D-4EE6-8DDC-18BBF5B0FE79}" type="presOf" srcId="{768E7F1B-2DEC-4005-ACDF-771F8E7BF60F}" destId="{F37149C8-E433-43F2-A61F-FE55FF322E40}" srcOrd="0" destOrd="0" presId="urn:microsoft.com/office/officeart/2005/8/layout/vList4"/>
    <dgm:cxn modelId="{4CBA183C-B34E-45EF-B829-73B390208207}" type="presOf" srcId="{E75763D6-7BAC-4730-B5C8-B76F117E028D}" destId="{1D1173A7-041D-4F53-84E1-BAD58299EBAE}" srcOrd="1" destOrd="0" presId="urn:microsoft.com/office/officeart/2005/8/layout/vList4"/>
    <dgm:cxn modelId="{C25C145B-0359-459F-8DCC-7B9C99C3CB83}" type="presOf" srcId="{98F3F17A-7EBC-400F-8B03-85D2EB5C5083}" destId="{62C68AF3-E613-4FE4-B649-6A5702B57858}" srcOrd="1" destOrd="0" presId="urn:microsoft.com/office/officeart/2005/8/layout/vList4"/>
    <dgm:cxn modelId="{B363E063-9CE2-4DFC-A80A-D0B313095F52}" srcId="{587C57EE-6A81-4E0E-B1B9-B10160A7BD0A}" destId="{98F3F17A-7EBC-400F-8B03-85D2EB5C5083}" srcOrd="3" destOrd="0" parTransId="{C9E95C08-EE33-4D54-B085-7D0AEC18314F}" sibTransId="{E98BA7FA-866C-4FC4-A1F9-84C147AC2F80}"/>
    <dgm:cxn modelId="{1AE7DC6B-B145-4A6C-94A5-D9162DC81362}" srcId="{587C57EE-6A81-4E0E-B1B9-B10160A7BD0A}" destId="{768E7F1B-2DEC-4005-ACDF-771F8E7BF60F}" srcOrd="0" destOrd="0" parTransId="{63926509-D771-4490-AC22-29FA087DF2A9}" sibTransId="{543E842F-568D-45E6-98DC-3A84C727FDFD}"/>
    <dgm:cxn modelId="{BDC7D475-7930-41DD-AE18-B4430CBDF82E}" type="presOf" srcId="{587C57EE-6A81-4E0E-B1B9-B10160A7BD0A}" destId="{9EC4A3D4-76E6-4A00-9376-29FDA296B1BA}" srcOrd="0" destOrd="0" presId="urn:microsoft.com/office/officeart/2005/8/layout/vList4"/>
    <dgm:cxn modelId="{6494D27A-5EA4-4211-8158-F54CD9DD506B}" type="presOf" srcId="{768E7F1B-2DEC-4005-ACDF-771F8E7BF60F}" destId="{DD079C30-EB0A-48F7-9179-05571CADC070}" srcOrd="1" destOrd="0" presId="urn:microsoft.com/office/officeart/2005/8/layout/vList4"/>
    <dgm:cxn modelId="{7EC1DE8F-B76B-483B-B3DE-883DDD60B3EA}" type="presOf" srcId="{98F3F17A-7EBC-400F-8B03-85D2EB5C5083}" destId="{56AB3908-BF30-45A8-A337-CBF827837FF6}" srcOrd="0" destOrd="0" presId="urn:microsoft.com/office/officeart/2005/8/layout/vList4"/>
    <dgm:cxn modelId="{2A1936A0-8697-43F6-B9C5-D2011013D5A1}" type="presOf" srcId="{E75763D6-7BAC-4730-B5C8-B76F117E028D}" destId="{B7595D81-7207-4147-B210-5E2C4A0CD9D3}" srcOrd="0" destOrd="0" presId="urn:microsoft.com/office/officeart/2005/8/layout/vList4"/>
    <dgm:cxn modelId="{317EB2BA-EDA3-48DA-AF5C-FBB1048E4558}" srcId="{587C57EE-6A81-4E0E-B1B9-B10160A7BD0A}" destId="{E75763D6-7BAC-4730-B5C8-B76F117E028D}" srcOrd="2" destOrd="0" parTransId="{0E76D7C8-DAAE-4F92-B7C0-A47F48118F5D}" sibTransId="{C8B3239E-770C-4196-A4AA-091FEB0E6B1C}"/>
    <dgm:cxn modelId="{CD7883CD-48B2-459E-86E5-76D46A6CA27F}" type="presOf" srcId="{6A84F705-F9F2-4B26-A193-6A9229ED328F}" destId="{68A78E3E-F311-4DC6-8BFA-9C2FF97B5C0B}" srcOrd="1" destOrd="0" presId="urn:microsoft.com/office/officeart/2005/8/layout/vList4"/>
    <dgm:cxn modelId="{50536FFE-5B06-420D-AFE7-A2E908E7B6A3}" type="presOf" srcId="{6A84F705-F9F2-4B26-A193-6A9229ED328F}" destId="{D2A7B18E-20F5-474D-A5E8-3281F4390553}" srcOrd="0" destOrd="0" presId="urn:microsoft.com/office/officeart/2005/8/layout/vList4"/>
    <dgm:cxn modelId="{4FDB7E74-760B-4307-8FC1-1B4193976518}" type="presParOf" srcId="{9EC4A3D4-76E6-4A00-9376-29FDA296B1BA}" destId="{138DD790-7630-4692-A6C7-DAE1CB59CC15}" srcOrd="0" destOrd="0" presId="urn:microsoft.com/office/officeart/2005/8/layout/vList4"/>
    <dgm:cxn modelId="{AC23CFB2-8B01-47E4-A063-15ECA06E37F0}" type="presParOf" srcId="{138DD790-7630-4692-A6C7-DAE1CB59CC15}" destId="{F37149C8-E433-43F2-A61F-FE55FF322E40}" srcOrd="0" destOrd="0" presId="urn:microsoft.com/office/officeart/2005/8/layout/vList4"/>
    <dgm:cxn modelId="{7A1BDC8C-FEDA-4BB8-9300-083508739526}" type="presParOf" srcId="{138DD790-7630-4692-A6C7-DAE1CB59CC15}" destId="{F60E6C35-82CF-4CCA-B00D-F7EB6DD8684B}" srcOrd="1" destOrd="0" presId="urn:microsoft.com/office/officeart/2005/8/layout/vList4"/>
    <dgm:cxn modelId="{C0425F14-11E4-4543-8628-93EF92C37E51}" type="presParOf" srcId="{138DD790-7630-4692-A6C7-DAE1CB59CC15}" destId="{DD079C30-EB0A-48F7-9179-05571CADC070}" srcOrd="2" destOrd="0" presId="urn:microsoft.com/office/officeart/2005/8/layout/vList4"/>
    <dgm:cxn modelId="{0941362A-F816-43AD-8B61-3308EA442121}" type="presParOf" srcId="{9EC4A3D4-76E6-4A00-9376-29FDA296B1BA}" destId="{5C7B186B-7785-48A5-ADEC-0F58F0FD737D}" srcOrd="1" destOrd="0" presId="urn:microsoft.com/office/officeart/2005/8/layout/vList4"/>
    <dgm:cxn modelId="{C9CF8CB7-7277-4A15-80B8-C52B77807EE0}" type="presParOf" srcId="{9EC4A3D4-76E6-4A00-9376-29FDA296B1BA}" destId="{35799BD8-FCFF-4148-990D-B563EA2D00CF}" srcOrd="2" destOrd="0" presId="urn:microsoft.com/office/officeart/2005/8/layout/vList4"/>
    <dgm:cxn modelId="{E7468591-F4F0-47AD-B2CB-64580D6DE47D}" type="presParOf" srcId="{35799BD8-FCFF-4148-990D-B563EA2D00CF}" destId="{D2A7B18E-20F5-474D-A5E8-3281F4390553}" srcOrd="0" destOrd="0" presId="urn:microsoft.com/office/officeart/2005/8/layout/vList4"/>
    <dgm:cxn modelId="{FE8F7D70-5BFA-4261-A01E-7F5A920AEC52}" type="presParOf" srcId="{35799BD8-FCFF-4148-990D-B563EA2D00CF}" destId="{340E1FC4-0931-42C4-BF02-B3611CF57F70}" srcOrd="1" destOrd="0" presId="urn:microsoft.com/office/officeart/2005/8/layout/vList4"/>
    <dgm:cxn modelId="{257FD700-9767-4CD7-81C2-3054F91095E2}" type="presParOf" srcId="{35799BD8-FCFF-4148-990D-B563EA2D00CF}" destId="{68A78E3E-F311-4DC6-8BFA-9C2FF97B5C0B}" srcOrd="2" destOrd="0" presId="urn:microsoft.com/office/officeart/2005/8/layout/vList4"/>
    <dgm:cxn modelId="{5D53FD3A-550C-41F9-9F23-32073BBF753C}" type="presParOf" srcId="{9EC4A3D4-76E6-4A00-9376-29FDA296B1BA}" destId="{8568BA9C-7ECE-43DE-9489-FC89E0C5233D}" srcOrd="3" destOrd="0" presId="urn:microsoft.com/office/officeart/2005/8/layout/vList4"/>
    <dgm:cxn modelId="{9B7AD1E0-1EA5-43F3-9038-9C956065B5D9}" type="presParOf" srcId="{9EC4A3D4-76E6-4A00-9376-29FDA296B1BA}" destId="{7EAA4024-4154-4CD2-B54F-D69B6A1F137F}" srcOrd="4" destOrd="0" presId="urn:microsoft.com/office/officeart/2005/8/layout/vList4"/>
    <dgm:cxn modelId="{C661881E-B999-4B82-9267-B9192A06BEAC}" type="presParOf" srcId="{7EAA4024-4154-4CD2-B54F-D69B6A1F137F}" destId="{B7595D81-7207-4147-B210-5E2C4A0CD9D3}" srcOrd="0" destOrd="0" presId="urn:microsoft.com/office/officeart/2005/8/layout/vList4"/>
    <dgm:cxn modelId="{1D1BDC6D-0DA5-435A-8549-15F1F0984394}" type="presParOf" srcId="{7EAA4024-4154-4CD2-B54F-D69B6A1F137F}" destId="{AA60117D-3111-4C30-9ED8-DF40CE8B0DF1}" srcOrd="1" destOrd="0" presId="urn:microsoft.com/office/officeart/2005/8/layout/vList4"/>
    <dgm:cxn modelId="{24A9A9D7-8762-4062-9157-1BB6AC860003}" type="presParOf" srcId="{7EAA4024-4154-4CD2-B54F-D69B6A1F137F}" destId="{1D1173A7-041D-4F53-84E1-BAD58299EBAE}" srcOrd="2" destOrd="0" presId="urn:microsoft.com/office/officeart/2005/8/layout/vList4"/>
    <dgm:cxn modelId="{63F52771-EC65-4BAC-B642-B75FCACF6FB5}" type="presParOf" srcId="{9EC4A3D4-76E6-4A00-9376-29FDA296B1BA}" destId="{E060198B-F5AF-4CB3-8910-11DB5030654F}" srcOrd="5" destOrd="0" presId="urn:microsoft.com/office/officeart/2005/8/layout/vList4"/>
    <dgm:cxn modelId="{9CF822E4-CC4D-418E-B9BE-74C1FE62E097}" type="presParOf" srcId="{9EC4A3D4-76E6-4A00-9376-29FDA296B1BA}" destId="{DEBAAED6-40A5-4F1A-96F2-0C9EE0878629}" srcOrd="6" destOrd="0" presId="urn:microsoft.com/office/officeart/2005/8/layout/vList4"/>
    <dgm:cxn modelId="{5EA81265-C823-4086-927C-FDB4CCFAA008}" type="presParOf" srcId="{DEBAAED6-40A5-4F1A-96F2-0C9EE0878629}" destId="{56AB3908-BF30-45A8-A337-CBF827837FF6}" srcOrd="0" destOrd="0" presId="urn:microsoft.com/office/officeart/2005/8/layout/vList4"/>
    <dgm:cxn modelId="{AEEAF26B-6ABD-4355-9C24-C014B6CAC800}" type="presParOf" srcId="{DEBAAED6-40A5-4F1A-96F2-0C9EE0878629}" destId="{920F09E7-8066-4AFB-9D16-6BA5036B280D}" srcOrd="1" destOrd="0" presId="urn:microsoft.com/office/officeart/2005/8/layout/vList4"/>
    <dgm:cxn modelId="{0C937F05-35B7-4714-9A9B-4788ACF3AB90}" type="presParOf" srcId="{DEBAAED6-40A5-4F1A-96F2-0C9EE0878629}" destId="{62C68AF3-E613-4FE4-B649-6A5702B5785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149C8-E433-43F2-A61F-FE55FF322E40}">
      <dsp:nvSpPr>
        <dsp:cNvPr id="0" name=""/>
        <dsp:cNvSpPr/>
      </dsp:nvSpPr>
      <dsp:spPr>
        <a:xfrm>
          <a:off x="0" y="4142"/>
          <a:ext cx="11314323" cy="113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 information on how well students are mastering state adopted content standards </a:t>
          </a:r>
        </a:p>
      </dsp:txBody>
      <dsp:txXfrm>
        <a:off x="2376041" y="4142"/>
        <a:ext cx="8938281" cy="1131767"/>
      </dsp:txXfrm>
    </dsp:sp>
    <dsp:sp modelId="{F60E6C35-82CF-4CCA-B00D-F7EB6DD8684B}">
      <dsp:nvSpPr>
        <dsp:cNvPr id="0" name=""/>
        <dsp:cNvSpPr/>
      </dsp:nvSpPr>
      <dsp:spPr>
        <a:xfrm>
          <a:off x="628691" y="113176"/>
          <a:ext cx="1231835" cy="905414"/>
        </a:xfrm>
        <a:prstGeom prst="roundRect">
          <a:avLst>
            <a:gd name="adj" fmla="val 10000"/>
          </a:avLst>
        </a:prstGeom>
        <a:blipFill>
          <a:blip xmlns:r="http://schemas.openxmlformats.org/officeDocument/2006/relationships" r:embed="rId1"/>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A7B18E-20F5-474D-A5E8-3281F4390553}">
      <dsp:nvSpPr>
        <dsp:cNvPr id="0" name=""/>
        <dsp:cNvSpPr/>
      </dsp:nvSpPr>
      <dsp:spPr>
        <a:xfrm>
          <a:off x="0" y="1225116"/>
          <a:ext cx="11314323" cy="1131767"/>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 students with information about their own learning readiness </a:t>
          </a:r>
        </a:p>
      </dsp:txBody>
      <dsp:txXfrm>
        <a:off x="2376041" y="1225116"/>
        <a:ext cx="8938281" cy="1131767"/>
      </dsp:txXfrm>
    </dsp:sp>
    <dsp:sp modelId="{340E1FC4-0931-42C4-BF02-B3611CF57F70}">
      <dsp:nvSpPr>
        <dsp:cNvPr id="0" name=""/>
        <dsp:cNvSpPr/>
      </dsp:nvSpPr>
      <dsp:spPr>
        <a:xfrm>
          <a:off x="619311" y="1358121"/>
          <a:ext cx="1250594" cy="905414"/>
        </a:xfrm>
        <a:prstGeom prst="roundRect">
          <a:avLst>
            <a:gd name="adj" fmla="val 10000"/>
          </a:avLst>
        </a:prstGeom>
        <a:blipFill>
          <a:blip xmlns:r="http://schemas.openxmlformats.org/officeDocument/2006/relationships" r:embed="rId2"/>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95D81-7207-4147-B210-5E2C4A0CD9D3}">
      <dsp:nvSpPr>
        <dsp:cNvPr id="0" name=""/>
        <dsp:cNvSpPr/>
      </dsp:nvSpPr>
      <dsp:spPr>
        <a:xfrm>
          <a:off x="0" y="2489889"/>
          <a:ext cx="11314323" cy="1131767"/>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 parents with information about their child’s learning and progress</a:t>
          </a:r>
        </a:p>
      </dsp:txBody>
      <dsp:txXfrm>
        <a:off x="2376041" y="2489889"/>
        <a:ext cx="8938281" cy="1131767"/>
      </dsp:txXfrm>
    </dsp:sp>
    <dsp:sp modelId="{AA60117D-3111-4C30-9ED8-DF40CE8B0DF1}">
      <dsp:nvSpPr>
        <dsp:cNvPr id="0" name=""/>
        <dsp:cNvSpPr/>
      </dsp:nvSpPr>
      <dsp:spPr>
        <a:xfrm>
          <a:off x="619311" y="2603066"/>
          <a:ext cx="1250594" cy="905414"/>
        </a:xfrm>
        <a:prstGeom prst="roundRect">
          <a:avLst>
            <a:gd name="adj" fmla="val 10000"/>
          </a:avLst>
        </a:prstGeom>
        <a:blipFill>
          <a:blip xmlns:r="http://schemas.openxmlformats.org/officeDocument/2006/relationships" r:embed="rId3"/>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B3908-BF30-45A8-A337-CBF827837FF6}">
      <dsp:nvSpPr>
        <dsp:cNvPr id="0" name=""/>
        <dsp:cNvSpPr/>
      </dsp:nvSpPr>
      <dsp:spPr>
        <a:xfrm>
          <a:off x="0" y="3734833"/>
          <a:ext cx="11314323" cy="113176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 information that will assist in improving school and program effectiveness </a:t>
          </a:r>
        </a:p>
      </dsp:txBody>
      <dsp:txXfrm>
        <a:off x="2376041" y="3734833"/>
        <a:ext cx="8938281" cy="1131767"/>
      </dsp:txXfrm>
    </dsp:sp>
    <dsp:sp modelId="{920F09E7-8066-4AFB-9D16-6BA5036B280D}">
      <dsp:nvSpPr>
        <dsp:cNvPr id="0" name=""/>
        <dsp:cNvSpPr/>
      </dsp:nvSpPr>
      <dsp:spPr>
        <a:xfrm>
          <a:off x="550022" y="3803215"/>
          <a:ext cx="1389172" cy="995005"/>
        </a:xfrm>
        <a:prstGeom prst="roundRect">
          <a:avLst>
            <a:gd name="adj" fmla="val 10000"/>
          </a:avLst>
        </a:prstGeom>
        <a:blipFill>
          <a:blip xmlns:r="http://schemas.openxmlformats.org/officeDocument/2006/relationships" r:embed="rId4"/>
          <a:srcRect/>
          <a:stretch>
            <a:fillRect t="-87000" b="-8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CD506-097A-47A0-83FA-C862BFD6ECBF}" type="datetimeFigureOut">
              <a:rPr lang="en-US" smtClean="0"/>
              <a:t>3/30/2023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3BE30-826F-4258-86A4-4FD82EE6DE67}" type="slidenum">
              <a:rPr lang="en-US" smtClean="0"/>
              <a:t>‹#›</a:t>
            </a:fld>
            <a:endParaRPr lang="en-US" dirty="0"/>
          </a:p>
        </p:txBody>
      </p:sp>
    </p:spTree>
    <p:extLst>
      <p:ext uri="{BB962C8B-B14F-4D97-AF65-F5344CB8AC3E}">
        <p14:creationId xmlns:p14="http://schemas.microsoft.com/office/powerpoint/2010/main" val="13926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Fulton County Schools GMAS Parent Information Session</a:t>
            </a:r>
          </a:p>
        </p:txBody>
      </p:sp>
      <p:sp>
        <p:nvSpPr>
          <p:cNvPr id="4" name="Slide Number Placeholder 3"/>
          <p:cNvSpPr>
            <a:spLocks noGrp="1"/>
          </p:cNvSpPr>
          <p:nvPr>
            <p:ph type="sldNum" sz="quarter" idx="5"/>
          </p:nvPr>
        </p:nvSpPr>
        <p:spPr/>
        <p:txBody>
          <a:bodyPr/>
          <a:lstStyle/>
          <a:p>
            <a:fld id="{0703BE30-826F-4258-86A4-4FD82EE6DE67}" type="slidenum">
              <a:rPr lang="en-US" smtClean="0"/>
              <a:t>1</a:t>
            </a:fld>
            <a:endParaRPr lang="en-US" dirty="0"/>
          </a:p>
        </p:txBody>
      </p:sp>
    </p:spTree>
    <p:extLst>
      <p:ext uri="{BB962C8B-B14F-4D97-AF65-F5344CB8AC3E}">
        <p14:creationId xmlns:p14="http://schemas.microsoft.com/office/powerpoint/2010/main" val="212885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Desmos Calculator will be assigned appropriately to corresponding math assessments. </a:t>
            </a:r>
          </a:p>
        </p:txBody>
      </p:sp>
      <p:sp>
        <p:nvSpPr>
          <p:cNvPr id="4" name="Slide Number Placeholder 3"/>
          <p:cNvSpPr>
            <a:spLocks noGrp="1"/>
          </p:cNvSpPr>
          <p:nvPr>
            <p:ph type="sldNum" sz="quarter" idx="5"/>
          </p:nvPr>
        </p:nvSpPr>
        <p:spPr/>
        <p:txBody>
          <a:bodyPr/>
          <a:lstStyle/>
          <a:p>
            <a:fld id="{0703BE30-826F-4258-86A4-4FD82EE6DE67}" type="slidenum">
              <a:rPr lang="en-US" smtClean="0"/>
              <a:t>12</a:t>
            </a:fld>
            <a:endParaRPr lang="en-US" dirty="0"/>
          </a:p>
        </p:txBody>
      </p:sp>
    </p:spTree>
    <p:extLst>
      <p:ext uri="{BB962C8B-B14F-4D97-AF65-F5344CB8AC3E}">
        <p14:creationId xmlns:p14="http://schemas.microsoft.com/office/powerpoint/2010/main" val="227671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science and social studies all items are selected response.  </a:t>
            </a:r>
          </a:p>
        </p:txBody>
      </p:sp>
      <p:sp>
        <p:nvSpPr>
          <p:cNvPr id="4" name="Slide Number Placeholder 3"/>
          <p:cNvSpPr>
            <a:spLocks noGrp="1"/>
          </p:cNvSpPr>
          <p:nvPr>
            <p:ph type="sldNum" sz="quarter" idx="5"/>
          </p:nvPr>
        </p:nvSpPr>
        <p:spPr/>
        <p:txBody>
          <a:bodyPr/>
          <a:lstStyle/>
          <a:p>
            <a:fld id="{0703BE30-826F-4258-86A4-4FD82EE6DE67}" type="slidenum">
              <a:rPr lang="en-US" smtClean="0"/>
              <a:t>13</a:t>
            </a:fld>
            <a:endParaRPr lang="en-US" dirty="0"/>
          </a:p>
        </p:txBody>
      </p:sp>
    </p:spTree>
    <p:extLst>
      <p:ext uri="{BB962C8B-B14F-4D97-AF65-F5344CB8AC3E}">
        <p14:creationId xmlns:p14="http://schemas.microsoft.com/office/powerpoint/2010/main" val="82555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3BE30-826F-4258-86A4-4FD82EE6DE67}" type="slidenum">
              <a:rPr lang="en-US" smtClean="0"/>
              <a:t>14</a:t>
            </a:fld>
            <a:endParaRPr lang="en-US" dirty="0"/>
          </a:p>
        </p:txBody>
      </p:sp>
    </p:spTree>
    <p:extLst>
      <p:ext uri="{BB962C8B-B14F-4D97-AF65-F5344CB8AC3E}">
        <p14:creationId xmlns:p14="http://schemas.microsoft.com/office/powerpoint/2010/main" val="20323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unpack individual score reports. Due to budget cuts the GA Department of Education will not provide individual school reports to school districts this year.  </a:t>
            </a:r>
          </a:p>
        </p:txBody>
      </p:sp>
      <p:sp>
        <p:nvSpPr>
          <p:cNvPr id="4" name="Slide Number Placeholder 3"/>
          <p:cNvSpPr>
            <a:spLocks noGrp="1"/>
          </p:cNvSpPr>
          <p:nvPr>
            <p:ph type="sldNum" sz="quarter" idx="5"/>
          </p:nvPr>
        </p:nvSpPr>
        <p:spPr/>
        <p:txBody>
          <a:bodyPr/>
          <a:lstStyle/>
          <a:p>
            <a:fld id="{0703BE30-826F-4258-86A4-4FD82EE6DE67}" type="slidenum">
              <a:rPr lang="en-US" smtClean="0"/>
              <a:t>15</a:t>
            </a:fld>
            <a:endParaRPr lang="en-US" dirty="0"/>
          </a:p>
        </p:txBody>
      </p:sp>
    </p:spTree>
    <p:extLst>
      <p:ext uri="{BB962C8B-B14F-4D97-AF65-F5344CB8AC3E}">
        <p14:creationId xmlns:p14="http://schemas.microsoft.com/office/powerpoint/2010/main" val="87837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content area that your student tested in will have a detailed score report.  The report is used to help educators and parents make decisions about the next step in the student’s individual learning cycle. </a:t>
            </a:r>
          </a:p>
        </p:txBody>
      </p:sp>
      <p:sp>
        <p:nvSpPr>
          <p:cNvPr id="4" name="Slide Number Placeholder 3"/>
          <p:cNvSpPr>
            <a:spLocks noGrp="1"/>
          </p:cNvSpPr>
          <p:nvPr>
            <p:ph type="sldNum" sz="quarter" idx="5"/>
          </p:nvPr>
        </p:nvSpPr>
        <p:spPr/>
        <p:txBody>
          <a:bodyPr/>
          <a:lstStyle/>
          <a:p>
            <a:fld id="{0703BE30-826F-4258-86A4-4FD82EE6DE67}" type="slidenum">
              <a:rPr lang="en-US" smtClean="0"/>
              <a:t>16</a:t>
            </a:fld>
            <a:endParaRPr lang="en-US" dirty="0"/>
          </a:p>
        </p:txBody>
      </p:sp>
    </p:spTree>
    <p:extLst>
      <p:ext uri="{BB962C8B-B14F-4D97-AF65-F5344CB8AC3E}">
        <p14:creationId xmlns:p14="http://schemas.microsoft.com/office/powerpoint/2010/main" val="376557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3BE30-826F-4258-86A4-4FD82EE6DE67}" type="slidenum">
              <a:rPr lang="en-US" smtClean="0"/>
              <a:t>18</a:t>
            </a:fld>
            <a:endParaRPr lang="en-US" dirty="0"/>
          </a:p>
        </p:txBody>
      </p:sp>
    </p:spTree>
    <p:extLst>
      <p:ext uri="{BB962C8B-B14F-4D97-AF65-F5344CB8AC3E}">
        <p14:creationId xmlns:p14="http://schemas.microsoft.com/office/powerpoint/2010/main" val="406335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provide the performance and scoring of the assessment. </a:t>
            </a:r>
          </a:p>
        </p:txBody>
      </p:sp>
      <p:sp>
        <p:nvSpPr>
          <p:cNvPr id="4" name="Slide Number Placeholder 3"/>
          <p:cNvSpPr>
            <a:spLocks noGrp="1"/>
          </p:cNvSpPr>
          <p:nvPr>
            <p:ph type="sldNum" sz="quarter" idx="5"/>
          </p:nvPr>
        </p:nvSpPr>
        <p:spPr/>
        <p:txBody>
          <a:bodyPr/>
          <a:lstStyle/>
          <a:p>
            <a:fld id="{0703BE30-826F-4258-86A4-4FD82EE6DE67}" type="slidenum">
              <a:rPr lang="en-US" smtClean="0"/>
              <a:t>4</a:t>
            </a:fld>
            <a:endParaRPr lang="en-US" dirty="0"/>
          </a:p>
        </p:txBody>
      </p:sp>
    </p:spTree>
    <p:extLst>
      <p:ext uri="{BB962C8B-B14F-4D97-AF65-F5344CB8AC3E}">
        <p14:creationId xmlns:p14="http://schemas.microsoft.com/office/powerpoint/2010/main" val="346178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Georgia Milestones assessment has 4 performance levels.  Beginning, Developing, Proficient, and Distinguished.  One thing to note, the performance descriptors detail students’ knowledge and skills in relationship to the progression of Georgia Standards of Excellence content.  They will also describe whether students need support in the next grade level.  </a:t>
            </a:r>
          </a:p>
        </p:txBody>
      </p:sp>
      <p:sp>
        <p:nvSpPr>
          <p:cNvPr id="4" name="Slide Number Placeholder 3"/>
          <p:cNvSpPr>
            <a:spLocks noGrp="1"/>
          </p:cNvSpPr>
          <p:nvPr>
            <p:ph type="sldNum" sz="quarter" idx="5"/>
          </p:nvPr>
        </p:nvSpPr>
        <p:spPr/>
        <p:txBody>
          <a:bodyPr/>
          <a:lstStyle/>
          <a:p>
            <a:fld id="{0703BE30-826F-4258-86A4-4FD82EE6DE67}" type="slidenum">
              <a:rPr lang="en-US" smtClean="0"/>
              <a:t>5</a:t>
            </a:fld>
            <a:endParaRPr lang="en-US" dirty="0"/>
          </a:p>
        </p:txBody>
      </p:sp>
    </p:spTree>
    <p:extLst>
      <p:ext uri="{BB962C8B-B14F-4D97-AF65-F5344CB8AC3E}">
        <p14:creationId xmlns:p14="http://schemas.microsoft.com/office/powerpoint/2010/main" val="16809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Achievement Level Descriptors can help parents by giving context and meaning to scale scores by describing the knowledge and skills students must demonstrate to achieve each level. ALDs are descriptions of the knowledge and skills expected at each of the four achievement levels and were developed for each grade level and content area.  Achievement Level Descriptors are available to summarize the concepts and skills for each grade level. Content level</a:t>
            </a:r>
          </a:p>
        </p:txBody>
      </p:sp>
      <p:sp>
        <p:nvSpPr>
          <p:cNvPr id="4" name="Slide Number Placeholder 3"/>
          <p:cNvSpPr>
            <a:spLocks noGrp="1"/>
          </p:cNvSpPr>
          <p:nvPr>
            <p:ph type="sldNum" sz="quarter" idx="5"/>
          </p:nvPr>
        </p:nvSpPr>
        <p:spPr/>
        <p:txBody>
          <a:bodyPr/>
          <a:lstStyle/>
          <a:p>
            <a:fld id="{0703BE30-826F-4258-86A4-4FD82EE6DE67}" type="slidenum">
              <a:rPr lang="en-US" smtClean="0"/>
              <a:t>6</a:t>
            </a:fld>
            <a:endParaRPr lang="en-US" dirty="0"/>
          </a:p>
        </p:txBody>
      </p:sp>
    </p:spTree>
    <p:extLst>
      <p:ext uri="{BB962C8B-B14F-4D97-AF65-F5344CB8AC3E}">
        <p14:creationId xmlns:p14="http://schemas.microsoft.com/office/powerpoint/2010/main" val="17167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03BE30-826F-4258-86A4-4FD82EE6DE67}" type="slidenum">
              <a:rPr lang="en-US" smtClean="0"/>
              <a:t>7</a:t>
            </a:fld>
            <a:endParaRPr lang="en-US" dirty="0"/>
          </a:p>
        </p:txBody>
      </p:sp>
    </p:spTree>
    <p:extLst>
      <p:ext uri="{BB962C8B-B14F-4D97-AF65-F5344CB8AC3E}">
        <p14:creationId xmlns:p14="http://schemas.microsoft.com/office/powerpoint/2010/main" val="308284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talk about the design and item types that compose the assessment.  </a:t>
            </a:r>
          </a:p>
        </p:txBody>
      </p:sp>
      <p:sp>
        <p:nvSpPr>
          <p:cNvPr id="4" name="Slide Number Placeholder 3"/>
          <p:cNvSpPr>
            <a:spLocks noGrp="1"/>
          </p:cNvSpPr>
          <p:nvPr>
            <p:ph type="sldNum" sz="quarter" idx="5"/>
          </p:nvPr>
        </p:nvSpPr>
        <p:spPr/>
        <p:txBody>
          <a:bodyPr/>
          <a:lstStyle/>
          <a:p>
            <a:fld id="{0703BE30-826F-4258-86A4-4FD82EE6DE67}" type="slidenum">
              <a:rPr lang="en-US" smtClean="0"/>
              <a:t>8</a:t>
            </a:fld>
            <a:endParaRPr lang="en-US" dirty="0"/>
          </a:p>
        </p:txBody>
      </p:sp>
    </p:spTree>
    <p:extLst>
      <p:ext uri="{BB962C8B-B14F-4D97-AF65-F5344CB8AC3E}">
        <p14:creationId xmlns:p14="http://schemas.microsoft.com/office/powerpoint/2010/main" val="95202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note, for each content area there is a maximum time aloud.  If your students have a 504 or IEP plan, they will get additional time added to the maximum time aloud.  ELA will be given to 3</a:t>
            </a:r>
            <a:r>
              <a:rPr lang="en-US" baseline="30000" dirty="0"/>
              <a:t>rd</a:t>
            </a:r>
            <a:r>
              <a:rPr lang="en-US" dirty="0"/>
              <a:t> – 8</a:t>
            </a:r>
            <a:r>
              <a:rPr lang="en-US" baseline="30000" dirty="0"/>
              <a:t>th</a:t>
            </a:r>
            <a:r>
              <a:rPr lang="en-US" dirty="0"/>
              <a:t> grade students.   Science will be given to 5</a:t>
            </a:r>
            <a:r>
              <a:rPr lang="en-US" baseline="30000" dirty="0"/>
              <a:t>th</a:t>
            </a:r>
            <a:r>
              <a:rPr lang="en-US" dirty="0"/>
              <a:t> and 8</a:t>
            </a:r>
            <a:r>
              <a:rPr lang="en-US" baseline="30000" dirty="0"/>
              <a:t>th</a:t>
            </a:r>
            <a:r>
              <a:rPr lang="en-US" dirty="0"/>
              <a:t> grade students Social Studies will only be administered at grade *.  </a:t>
            </a:r>
          </a:p>
        </p:txBody>
      </p:sp>
      <p:sp>
        <p:nvSpPr>
          <p:cNvPr id="4" name="Slide Number Placeholder 3"/>
          <p:cNvSpPr>
            <a:spLocks noGrp="1"/>
          </p:cNvSpPr>
          <p:nvPr>
            <p:ph type="sldNum" sz="quarter" idx="5"/>
          </p:nvPr>
        </p:nvSpPr>
        <p:spPr/>
        <p:txBody>
          <a:bodyPr/>
          <a:lstStyle/>
          <a:p>
            <a:fld id="{0703BE30-826F-4258-86A4-4FD82EE6DE67}" type="slidenum">
              <a:rPr lang="en-US" smtClean="0"/>
              <a:t>9</a:t>
            </a:fld>
            <a:endParaRPr lang="en-US" dirty="0"/>
          </a:p>
        </p:txBody>
      </p:sp>
    </p:spTree>
    <p:extLst>
      <p:ext uri="{BB962C8B-B14F-4D97-AF65-F5344CB8AC3E}">
        <p14:creationId xmlns:p14="http://schemas.microsoft.com/office/powerpoint/2010/main" val="232314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design for English Language Arts include; Georgia Milestones Interpretive scoring Guide Page 6</a:t>
            </a:r>
          </a:p>
        </p:txBody>
      </p:sp>
      <p:sp>
        <p:nvSpPr>
          <p:cNvPr id="4" name="Slide Number Placeholder 3"/>
          <p:cNvSpPr>
            <a:spLocks noGrp="1"/>
          </p:cNvSpPr>
          <p:nvPr>
            <p:ph type="sldNum" sz="quarter" idx="5"/>
          </p:nvPr>
        </p:nvSpPr>
        <p:spPr/>
        <p:txBody>
          <a:bodyPr/>
          <a:lstStyle/>
          <a:p>
            <a:fld id="{0703BE30-826F-4258-86A4-4FD82EE6DE67}" type="slidenum">
              <a:rPr lang="en-US" smtClean="0"/>
              <a:t>10</a:t>
            </a:fld>
            <a:endParaRPr lang="en-US" dirty="0"/>
          </a:p>
        </p:txBody>
      </p:sp>
    </p:spTree>
    <p:extLst>
      <p:ext uri="{BB962C8B-B14F-4D97-AF65-F5344CB8AC3E}">
        <p14:creationId xmlns:p14="http://schemas.microsoft.com/office/powerpoint/2010/main" val="73794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0703BE30-826F-4258-86A4-4FD82EE6DE67}" type="slidenum">
              <a:rPr lang="en-US" smtClean="0"/>
              <a:t>11</a:t>
            </a:fld>
            <a:endParaRPr lang="en-US" dirty="0"/>
          </a:p>
        </p:txBody>
      </p:sp>
    </p:spTree>
    <p:extLst>
      <p:ext uri="{BB962C8B-B14F-4D97-AF65-F5344CB8AC3E}">
        <p14:creationId xmlns:p14="http://schemas.microsoft.com/office/powerpoint/2010/main" val="1826731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533400"/>
            <a:ext cx="12192000" cy="4419600"/>
          </a:xfrm>
        </p:spPr>
        <p:txBody>
          <a:bodyPr/>
          <a:lstStyle/>
          <a:p>
            <a:r>
              <a:rPr lang="en-US" dirty="0"/>
              <a:t>Click icon to add picture</a:t>
            </a:r>
          </a:p>
        </p:txBody>
      </p:sp>
      <p:sp>
        <p:nvSpPr>
          <p:cNvPr id="26" name="Slide Number Placeholder 25"/>
          <p:cNvSpPr>
            <a:spLocks noGrp="1"/>
          </p:cNvSpPr>
          <p:nvPr>
            <p:ph type="sldNum" sz="quarter" idx="17"/>
          </p:nvPr>
        </p:nvSpPr>
        <p:spPr/>
        <p:txBody>
          <a:bodyPr/>
          <a:lstStyle>
            <a:lvl1pPr>
              <a:defRPr>
                <a:solidFill>
                  <a:schemeClr val="bg1"/>
                </a:solidFill>
              </a:defRPr>
            </a:lvl1pPr>
          </a:lstStyle>
          <a:p>
            <a:fld id="{A5C95E92-5C27-4A32-BC52-B47E95D3DDD2}" type="slidenum">
              <a:rPr lang="en-US" smtClean="0"/>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97" y="5076100"/>
            <a:ext cx="2236304" cy="1163155"/>
          </a:xfrm>
          <a:prstGeom prst="rect">
            <a:avLst/>
          </a:prstGeom>
        </p:spPr>
      </p:pic>
      <p:sp>
        <p:nvSpPr>
          <p:cNvPr id="4" name="Text Placeholder 3"/>
          <p:cNvSpPr>
            <a:spLocks noGrp="1"/>
          </p:cNvSpPr>
          <p:nvPr>
            <p:ph type="body" sz="quarter" idx="18"/>
          </p:nvPr>
        </p:nvSpPr>
        <p:spPr>
          <a:xfrm>
            <a:off x="4876800" y="5257800"/>
            <a:ext cx="6705600" cy="838200"/>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to edit Master text styles</a:t>
            </a:r>
          </a:p>
        </p:txBody>
      </p:sp>
    </p:spTree>
    <p:extLst>
      <p:ext uri="{BB962C8B-B14F-4D97-AF65-F5344CB8AC3E}">
        <p14:creationId xmlns:p14="http://schemas.microsoft.com/office/powerpoint/2010/main" val="20276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0DD4E90-8F7A-46EE-AB68-27C7A98DB3DF}" type="datetimeFigureOut">
              <a:rPr lang="en-US" smtClean="0"/>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95E92-5C27-4A32-BC52-B47E95D3DDD2}" type="slidenum">
              <a:rPr lang="en-US" smtClean="0"/>
              <a:t>‹#›</a:t>
            </a:fld>
            <a:endParaRPr lang="en-US" dirty="0"/>
          </a:p>
        </p:txBody>
      </p:sp>
    </p:spTree>
    <p:extLst>
      <p:ext uri="{BB962C8B-B14F-4D97-AF65-F5344CB8AC3E}">
        <p14:creationId xmlns:p14="http://schemas.microsoft.com/office/powerpoint/2010/main" val="112856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990601"/>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117" y="1295402"/>
            <a:ext cx="3807884"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A5C95E92-5C27-4A32-BC52-B47E95D3DDD2}" type="slidenum">
              <a:rPr lang="en-US" smtClean="0"/>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04800" y="76201"/>
            <a:ext cx="10972800" cy="639763"/>
          </a:xfrm>
        </p:spPr>
        <p:txBody>
          <a:bodyPr/>
          <a:lstStyle/>
          <a:p>
            <a:r>
              <a:rPr lang="en-US"/>
              <a:t>Click to edit Master title style</a:t>
            </a:r>
          </a:p>
        </p:txBody>
      </p:sp>
      <p:sp>
        <p:nvSpPr>
          <p:cNvPr id="15" name="Text Placeholder 10"/>
          <p:cNvSpPr>
            <a:spLocks noGrp="1"/>
          </p:cNvSpPr>
          <p:nvPr>
            <p:ph type="body" sz="quarter" idx="13"/>
          </p:nvPr>
        </p:nvSpPr>
        <p:spPr>
          <a:xfrm>
            <a:off x="580800" y="593400"/>
            <a:ext cx="11001600" cy="457200"/>
          </a:xfrm>
        </p:spPr>
        <p:txBody>
          <a:bodyPr>
            <a:normAutofit/>
          </a:bodyPr>
          <a:lstStyle>
            <a:lvl1pPr>
              <a:buFontTx/>
              <a:buNone/>
              <a:defRPr sz="2400"/>
            </a:lvl1pPr>
          </a:lstStyle>
          <a:p>
            <a:pPr lvl="0"/>
            <a:r>
              <a:rPr lang="en-US"/>
              <a:t>Click to edit Master text styles</a:t>
            </a:r>
          </a:p>
        </p:txBody>
      </p:sp>
    </p:spTree>
    <p:extLst>
      <p:ext uri="{BB962C8B-B14F-4D97-AF65-F5344CB8AC3E}">
        <p14:creationId xmlns:p14="http://schemas.microsoft.com/office/powerpoint/2010/main" val="205908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6798" y="3752893"/>
            <a:ext cx="7518400" cy="1177925"/>
          </a:xfrm>
        </p:spPr>
        <p:txBody>
          <a:bodyPr>
            <a:normAutofit/>
          </a:bodyPr>
          <a:lstStyle>
            <a:lvl1pPr marL="0" indent="0" algn="ctr">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Rectangle 15"/>
          <p:cNvSpPr/>
          <p:nvPr/>
        </p:nvSpPr>
        <p:spPr>
          <a:xfrm>
            <a:off x="0" y="0"/>
            <a:ext cx="12191999" cy="1149436"/>
          </a:xfrm>
          <a:prstGeom prst="rect">
            <a:avLst/>
          </a:prstGeom>
          <a:solidFill>
            <a:srgbClr val="00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18"/>
          <p:cNvSpPr>
            <a:spLocks noGrp="1"/>
          </p:cNvSpPr>
          <p:nvPr>
            <p:ph type="sldNum" sz="quarter" idx="12"/>
          </p:nvPr>
        </p:nvSpPr>
        <p:spPr/>
        <p:txBody>
          <a:bodyPr/>
          <a:lstStyle>
            <a:lvl1pPr>
              <a:defRPr>
                <a:solidFill>
                  <a:schemeClr val="bg1"/>
                </a:solidFill>
              </a:defRPr>
            </a:lvl1pPr>
          </a:lstStyle>
          <a:p>
            <a:fld id="{596088A4-3C37-4E76-8976-50884477B095}" type="slidenum">
              <a:rPr lang="en-US" smtClean="0"/>
              <a:pPr/>
              <a:t>‹#›</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1524000" cy="724019"/>
          </a:xfrm>
          <a:prstGeom prst="rect">
            <a:avLst/>
          </a:prstGeom>
        </p:spPr>
      </p:pic>
      <p:sp>
        <p:nvSpPr>
          <p:cNvPr id="2" name="Title 1"/>
          <p:cNvSpPr>
            <a:spLocks noGrp="1"/>
          </p:cNvSpPr>
          <p:nvPr>
            <p:ph type="ctrTitle"/>
          </p:nvPr>
        </p:nvSpPr>
        <p:spPr>
          <a:xfrm>
            <a:off x="2057399" y="2800393"/>
            <a:ext cx="8077199" cy="952500"/>
          </a:xfrm>
        </p:spPr>
        <p:txBody>
          <a:bodyPr>
            <a:noAutofit/>
          </a:bodyPr>
          <a:lstStyle>
            <a:lvl1pPr algn="ctr">
              <a:defRPr sz="5000"/>
            </a:lvl1pPr>
          </a:lstStyle>
          <a:p>
            <a:r>
              <a:rPr lang="en-US"/>
              <a:t>Click to edit Master title style</a:t>
            </a:r>
          </a:p>
        </p:txBody>
      </p:sp>
    </p:spTree>
    <p:extLst>
      <p:ext uri="{BB962C8B-B14F-4D97-AF65-F5344CB8AC3E}">
        <p14:creationId xmlns:p14="http://schemas.microsoft.com/office/powerpoint/2010/main" val="151388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400364"/>
            <a:ext cx="10972800" cy="4743278"/>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0"/>
            <a:ext cx="12191999" cy="1149436"/>
          </a:xfrm>
          <a:prstGeom prst="rect">
            <a:avLst/>
          </a:prstGeom>
          <a:solidFill>
            <a:srgbClr val="00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12"/>
          </p:nvPr>
        </p:nvSpPr>
        <p:spPr/>
        <p:txBody>
          <a:bodyPr/>
          <a:lstStyle>
            <a:lvl1pPr>
              <a:defRPr>
                <a:solidFill>
                  <a:schemeClr val="bg1"/>
                </a:solidFill>
              </a:defRPr>
            </a:lvl1pPr>
          </a:lstStyle>
          <a:p>
            <a:fld id="{A5C95E92-5C27-4A32-BC52-B47E95D3DDD2}"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12708"/>
            <a:ext cx="1524000" cy="724019"/>
          </a:xfrm>
          <a:prstGeom prst="rect">
            <a:avLst/>
          </a:prstGeom>
        </p:spPr>
      </p:pic>
      <p:sp>
        <p:nvSpPr>
          <p:cNvPr id="2" name="Title 1"/>
          <p:cNvSpPr>
            <a:spLocks noGrp="1"/>
          </p:cNvSpPr>
          <p:nvPr>
            <p:ph type="title"/>
          </p:nvPr>
        </p:nvSpPr>
        <p:spPr>
          <a:xfrm>
            <a:off x="4648199" y="250927"/>
            <a:ext cx="7513655" cy="685800"/>
          </a:xfrm>
        </p:spPr>
        <p:txBody>
          <a:bodyPr>
            <a:noAutofit/>
          </a:bodyPr>
          <a:lstStyle>
            <a:lvl1pPr>
              <a:defRPr sz="4400"/>
            </a:lvl1pPr>
          </a:lstStyle>
          <a:p>
            <a:r>
              <a:rPr lang="en-US"/>
              <a:t>Click to edit Master title style</a:t>
            </a:r>
          </a:p>
        </p:txBody>
      </p:sp>
    </p:spTree>
    <p:extLst>
      <p:ext uri="{BB962C8B-B14F-4D97-AF65-F5344CB8AC3E}">
        <p14:creationId xmlns:p14="http://schemas.microsoft.com/office/powerpoint/2010/main" val="56338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411400"/>
            <a:ext cx="5384800" cy="4747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402310"/>
            <a:ext cx="5384800" cy="4747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0" y="0"/>
            <a:ext cx="12191999" cy="1149436"/>
          </a:xfrm>
          <a:prstGeom prst="rect">
            <a:avLst/>
          </a:prstGeom>
          <a:solidFill>
            <a:srgbClr val="00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6"/>
          <p:cNvSpPr>
            <a:spLocks noGrp="1"/>
          </p:cNvSpPr>
          <p:nvPr>
            <p:ph type="sldNum" sz="quarter" idx="12"/>
          </p:nvPr>
        </p:nvSpPr>
        <p:spPr/>
        <p:txBody>
          <a:bodyPr/>
          <a:lstStyle>
            <a:lvl1pPr>
              <a:defRPr>
                <a:solidFill>
                  <a:schemeClr val="bg1"/>
                </a:solidFill>
              </a:defRPr>
            </a:lvl1pPr>
          </a:lstStyle>
          <a:p>
            <a:fld id="{A5C95E92-5C27-4A32-BC52-B47E95D3DDD2}" type="slidenum">
              <a:rPr lang="en-US" smtClean="0"/>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12708"/>
            <a:ext cx="1524000" cy="724019"/>
          </a:xfrm>
          <a:prstGeom prst="rect">
            <a:avLst/>
          </a:prstGeom>
        </p:spPr>
      </p:pic>
      <p:sp>
        <p:nvSpPr>
          <p:cNvPr id="2" name="Title 1"/>
          <p:cNvSpPr>
            <a:spLocks noGrp="1"/>
          </p:cNvSpPr>
          <p:nvPr>
            <p:ph type="title"/>
          </p:nvPr>
        </p:nvSpPr>
        <p:spPr>
          <a:xfrm>
            <a:off x="4800600" y="252874"/>
            <a:ext cx="7391399" cy="685800"/>
          </a:xfrm>
        </p:spPr>
        <p:txBody>
          <a:bodyPr/>
          <a:lstStyle/>
          <a:p>
            <a:r>
              <a:rPr lang="en-US"/>
              <a:t>Click to edit Master title style</a:t>
            </a:r>
          </a:p>
        </p:txBody>
      </p:sp>
    </p:spTree>
    <p:extLst>
      <p:ext uri="{BB962C8B-B14F-4D97-AF65-F5344CB8AC3E}">
        <p14:creationId xmlns:p14="http://schemas.microsoft.com/office/powerpoint/2010/main" val="101941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Rectangle 8"/>
          <p:cNvSpPr/>
          <p:nvPr/>
        </p:nvSpPr>
        <p:spPr>
          <a:xfrm>
            <a:off x="0" y="0"/>
            <a:ext cx="12191999" cy="1149436"/>
          </a:xfrm>
          <a:prstGeom prst="rect">
            <a:avLst/>
          </a:prstGeom>
          <a:solidFill>
            <a:srgbClr val="00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3"/>
          <p:cNvSpPr>
            <a:spLocks noGrp="1"/>
          </p:cNvSpPr>
          <p:nvPr>
            <p:ph type="sldNum" sz="quarter" idx="12"/>
          </p:nvPr>
        </p:nvSpPr>
        <p:spPr/>
        <p:txBody>
          <a:bodyPr/>
          <a:lstStyle>
            <a:lvl1pPr>
              <a:defRPr>
                <a:solidFill>
                  <a:schemeClr val="bg1"/>
                </a:solidFill>
              </a:defRPr>
            </a:lvl1pPr>
          </a:lstStyle>
          <a:p>
            <a:fld id="{A5C95E92-5C27-4A32-BC52-B47E95D3DDD2}" type="slidenum">
              <a:rPr lang="en-US" smtClean="0"/>
              <a:t>‹#›</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12708"/>
            <a:ext cx="1524000" cy="724019"/>
          </a:xfrm>
          <a:prstGeom prst="rect">
            <a:avLst/>
          </a:prstGeom>
        </p:spPr>
      </p:pic>
      <p:sp>
        <p:nvSpPr>
          <p:cNvPr id="7" name="Title 1"/>
          <p:cNvSpPr>
            <a:spLocks noGrp="1"/>
          </p:cNvSpPr>
          <p:nvPr>
            <p:ph type="title"/>
          </p:nvPr>
        </p:nvSpPr>
        <p:spPr>
          <a:xfrm>
            <a:off x="4800600" y="252874"/>
            <a:ext cx="7391399" cy="685800"/>
          </a:xfrm>
        </p:spPr>
        <p:txBody>
          <a:bodyPr/>
          <a:lstStyle/>
          <a:p>
            <a:r>
              <a:rPr lang="en-US"/>
              <a:t>Click to edit Master title style</a:t>
            </a:r>
          </a:p>
        </p:txBody>
      </p:sp>
    </p:spTree>
    <p:extLst>
      <p:ext uri="{BB962C8B-B14F-4D97-AF65-F5344CB8AC3E}">
        <p14:creationId xmlns:p14="http://schemas.microsoft.com/office/powerpoint/2010/main" val="382932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7120467"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0" y="0"/>
            <a:ext cx="12191999" cy="1149436"/>
          </a:xfrm>
          <a:prstGeom prst="rect">
            <a:avLst/>
          </a:prstGeom>
          <a:solidFill>
            <a:srgbClr val="00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ate Placeholder 14"/>
          <p:cNvSpPr>
            <a:spLocks noGrp="1"/>
          </p:cNvSpPr>
          <p:nvPr>
            <p:ph type="dt" sz="half" idx="10"/>
          </p:nvPr>
        </p:nvSpPr>
        <p:spPr/>
        <p:txBody>
          <a:bodyPr/>
          <a:lstStyle>
            <a:lvl1pPr>
              <a:defRPr>
                <a:solidFill>
                  <a:schemeClr val="bg1"/>
                </a:solidFill>
              </a:defRPr>
            </a:lvl1pPr>
          </a:lstStyle>
          <a:p>
            <a:fld id="{50DD4E90-8F7A-46EE-AB68-27C7A98DB3DF}" type="datetimeFigureOut">
              <a:rPr lang="en-US" smtClean="0"/>
              <a:t>3/30/2023</a:t>
            </a:fld>
            <a:endParaRPr lang="en-US" dirty="0"/>
          </a:p>
        </p:txBody>
      </p:sp>
      <p:sp>
        <p:nvSpPr>
          <p:cNvPr id="17" name="Slide Number Placeholder 16"/>
          <p:cNvSpPr>
            <a:spLocks noGrp="1"/>
          </p:cNvSpPr>
          <p:nvPr>
            <p:ph type="sldNum" sz="quarter" idx="12"/>
          </p:nvPr>
        </p:nvSpPr>
        <p:spPr/>
        <p:txBody>
          <a:bodyPr/>
          <a:lstStyle>
            <a:lvl1pPr>
              <a:defRPr>
                <a:solidFill>
                  <a:schemeClr val="bg1"/>
                </a:solidFill>
              </a:defRPr>
            </a:lvl1pPr>
          </a:lstStyle>
          <a:p>
            <a:fld id="{A5C95E92-5C27-4A32-BC52-B47E95D3DDD2}" type="slidenum">
              <a:rPr lang="en-US" smtClean="0"/>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12708"/>
            <a:ext cx="1524000" cy="724019"/>
          </a:xfrm>
          <a:prstGeom prst="rect">
            <a:avLst/>
          </a:prstGeom>
        </p:spPr>
      </p:pic>
      <p:sp>
        <p:nvSpPr>
          <p:cNvPr id="11" name="Title 1"/>
          <p:cNvSpPr txBox="1">
            <a:spLocks/>
          </p:cNvSpPr>
          <p:nvPr/>
        </p:nvSpPr>
        <p:spPr>
          <a:xfrm>
            <a:off x="4800600" y="252874"/>
            <a:ext cx="7391399" cy="6858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rgbClr val="C99F41"/>
                </a:solidFill>
                <a:latin typeface="+mj-lt"/>
                <a:ea typeface="+mj-ea"/>
                <a:cs typeface="+mj-cs"/>
              </a:defRPr>
            </a:lvl1pPr>
          </a:lstStyle>
          <a:p>
            <a:r>
              <a:rPr lang="en-US" dirty="0"/>
              <a:t>Click to edit Master title style</a:t>
            </a:r>
          </a:p>
        </p:txBody>
      </p:sp>
      <p:sp>
        <p:nvSpPr>
          <p:cNvPr id="13" name="Picture Placeholder 2"/>
          <p:cNvSpPr>
            <a:spLocks noGrp="1"/>
          </p:cNvSpPr>
          <p:nvPr>
            <p:ph type="pic" idx="13"/>
          </p:nvPr>
        </p:nvSpPr>
        <p:spPr>
          <a:xfrm>
            <a:off x="304800" y="1447800"/>
            <a:ext cx="4191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22149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6523" y="1441379"/>
            <a:ext cx="11582399" cy="40578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399" y="5684837"/>
            <a:ext cx="7315200" cy="4859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Rectangle 14"/>
          <p:cNvSpPr/>
          <p:nvPr/>
        </p:nvSpPr>
        <p:spPr>
          <a:xfrm>
            <a:off x="0" y="0"/>
            <a:ext cx="12191999" cy="1149436"/>
          </a:xfrm>
          <a:prstGeom prst="rect">
            <a:avLst/>
          </a:prstGeom>
          <a:solidFill>
            <a:srgbClr val="00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20"/>
          <p:cNvSpPr>
            <a:spLocks noGrp="1"/>
          </p:cNvSpPr>
          <p:nvPr>
            <p:ph type="sldNum" sz="quarter" idx="12"/>
          </p:nvPr>
        </p:nvSpPr>
        <p:spPr/>
        <p:txBody>
          <a:bodyPr/>
          <a:lstStyle>
            <a:lvl1pPr>
              <a:defRPr>
                <a:solidFill>
                  <a:schemeClr val="bg1"/>
                </a:solidFill>
              </a:defRPr>
            </a:lvl1pPr>
          </a:lstStyle>
          <a:p>
            <a:fld id="{A5C95E92-5C27-4A32-BC52-B47E95D3DDD2}" type="slidenum">
              <a:rPr lang="en-US" smtClean="0"/>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12708"/>
            <a:ext cx="1524000" cy="724019"/>
          </a:xfrm>
          <a:prstGeom prst="rect">
            <a:avLst/>
          </a:prstGeom>
        </p:spPr>
      </p:pic>
      <p:sp>
        <p:nvSpPr>
          <p:cNvPr id="11" name="Title 1"/>
          <p:cNvSpPr>
            <a:spLocks noGrp="1"/>
          </p:cNvSpPr>
          <p:nvPr>
            <p:ph type="title"/>
          </p:nvPr>
        </p:nvSpPr>
        <p:spPr>
          <a:xfrm>
            <a:off x="4800600" y="252874"/>
            <a:ext cx="7391399" cy="685800"/>
          </a:xfrm>
        </p:spPr>
        <p:txBody>
          <a:bodyPr/>
          <a:lstStyle/>
          <a:p>
            <a:r>
              <a:rPr lang="en-US"/>
              <a:t>Click to edit Master title style</a:t>
            </a:r>
          </a:p>
        </p:txBody>
      </p:sp>
    </p:spTree>
    <p:extLst>
      <p:ext uri="{BB962C8B-B14F-4D97-AF65-F5344CB8AC3E}">
        <p14:creationId xmlns:p14="http://schemas.microsoft.com/office/powerpoint/2010/main" val="32960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0DD4E90-8F7A-46EE-AB68-27C7A98DB3DF}" type="datetimeFigureOut">
              <a:rPr lang="en-US" smtClean="0"/>
              <a:t>3/30/2023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5C95E92-5C27-4A32-BC52-B47E95D3DDD2}" type="slidenum">
              <a:rPr lang="en-US" smtClean="0"/>
              <a:t>‹#›</a:t>
            </a:fld>
            <a:endParaRPr lang="en-US" dirty="0"/>
          </a:p>
        </p:txBody>
      </p:sp>
    </p:spTree>
    <p:extLst>
      <p:ext uri="{BB962C8B-B14F-4D97-AF65-F5344CB8AC3E}">
        <p14:creationId xmlns:p14="http://schemas.microsoft.com/office/powerpoint/2010/main" val="301769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D4E90-8F7A-46EE-AB68-27C7A98DB3DF}" type="datetimeFigureOut">
              <a:rPr lang="en-US" smtClean="0"/>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95E92-5C27-4A32-BC52-B47E95D3DDD2}" type="slidenum">
              <a:rPr lang="en-US" smtClean="0"/>
              <a:t>‹#›</a:t>
            </a:fld>
            <a:endParaRPr lang="en-US" dirty="0"/>
          </a:p>
        </p:txBody>
      </p:sp>
    </p:spTree>
    <p:extLst>
      <p:ext uri="{BB962C8B-B14F-4D97-AF65-F5344CB8AC3E}">
        <p14:creationId xmlns:p14="http://schemas.microsoft.com/office/powerpoint/2010/main" val="32537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1434232"/>
            <a:ext cx="109728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98" y="2120032"/>
            <a:ext cx="109728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D4E90-8F7A-46EE-AB68-27C7A98DB3DF}" type="datetimeFigureOut">
              <a:rPr lang="en-US" smtClean="0"/>
              <a:t>3/30/2023</a:t>
            </a:fld>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95E92-5C27-4A32-BC52-B47E95D3DDD2}" type="slidenum">
              <a:rPr lang="en-US" smtClean="0"/>
              <a:t>‹#›</a:t>
            </a:fld>
            <a:endParaRPr lang="en-US" dirty="0"/>
          </a:p>
        </p:txBody>
      </p:sp>
      <p:pic>
        <p:nvPicPr>
          <p:cNvPr id="30" name="Picture 29" descr="FC Logo white.wmf"/>
          <p:cNvPicPr>
            <a:picLocks noChangeAspect="1"/>
          </p:cNvPicPr>
          <p:nvPr/>
        </p:nvPicPr>
        <p:blipFill>
          <a:blip r:embed="rId13" cstate="print"/>
          <a:stretch>
            <a:fillRect/>
          </a:stretch>
        </p:blipFill>
        <p:spPr>
          <a:xfrm>
            <a:off x="609600" y="296048"/>
            <a:ext cx="1727200" cy="618353"/>
          </a:xfrm>
          <a:prstGeom prst="rect">
            <a:avLst/>
          </a:prstGeom>
          <a:effectLst/>
        </p:spPr>
      </p:pic>
      <p:sp>
        <p:nvSpPr>
          <p:cNvPr id="8" name="Rectangle 7"/>
          <p:cNvSpPr/>
          <p:nvPr/>
        </p:nvSpPr>
        <p:spPr>
          <a:xfrm>
            <a:off x="-2" y="6354764"/>
            <a:ext cx="12192000" cy="503236"/>
          </a:xfrm>
          <a:prstGeom prst="rect">
            <a:avLst/>
          </a:prstGeom>
          <a:solidFill>
            <a:srgbClr val="C9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p:cNvSpPr txBox="1">
            <a:spLocks/>
          </p:cNvSpPr>
          <p:nvPr/>
        </p:nvSpPr>
        <p:spPr>
          <a:xfrm>
            <a:off x="8890000" y="6411515"/>
            <a:ext cx="2692398" cy="309961"/>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dirty="0"/>
          </a:p>
        </p:txBody>
      </p:sp>
    </p:spTree>
    <p:extLst>
      <p:ext uri="{BB962C8B-B14F-4D97-AF65-F5344CB8AC3E}">
        <p14:creationId xmlns:p14="http://schemas.microsoft.com/office/powerpoint/2010/main" val="3207620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b="1" kern="1200">
          <a:solidFill>
            <a:srgbClr val="C99F4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esmos.com/test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iris.peabody.vanderbilt.edu/module/fam/cresource/q2/p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ultonschools.org/infinitecampu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gadoe.org/Curriculum-Instruction-and-Assessment/Assessment/Documents/Milestones/Study-Resource%20Guides/Study_Guide_GR07_2020.pdf" TargetMode="External"/><Relationship Id="rId13" Type="http://schemas.openxmlformats.org/officeDocument/2006/relationships/hyperlink" Target="https://www.gadoe.org/Curriculum-Instruction-and-Assessment/Assessment/Documents/Milestones/Study-Resource%20Guides/EGA135_GRHS_ALG1_SG_0001_20200928.pdf" TargetMode="External"/><Relationship Id="rId3" Type="http://schemas.openxmlformats.org/officeDocument/2006/relationships/hyperlink" Target="https://www.gadoe.org/Curriculum-Instruction-and-Assessment/Assessment/Documents/Milestones/Parents/Georgia_Milestones_Parent_QA_Spanish.pdf" TargetMode="External"/><Relationship Id="rId7" Type="http://schemas.openxmlformats.org/officeDocument/2006/relationships/hyperlink" Target="https://www.gadoe.org/Curriculum-Instruction-and-Assessment/Assessment/Documents/Milestones/Study-Resource%20Guides/Study_Guide_GR06_20210210.pdf" TargetMode="External"/><Relationship Id="rId12" Type="http://schemas.openxmlformats.org/officeDocument/2006/relationships/hyperlink" Target="https://www.gadoe.org/Curriculum-Instruction-and-Assessment/Assessment/Documents/Milestones/Study-Resource%20Guides/EGA135_GRHS_CALG_SG_0001_20200928.pdf" TargetMode="External"/><Relationship Id="rId2" Type="http://schemas.openxmlformats.org/officeDocument/2006/relationships/hyperlink" Target="https://www.gadoe.org/Curriculum-Instruction-and-Assessment/Assessment/Documents/Milestones/Parents/Georgia_Milestones_Parent_QA.pdf" TargetMode="External"/><Relationship Id="rId16" Type="http://schemas.openxmlformats.org/officeDocument/2006/relationships/hyperlink" Target="https://www.gadoe.org/Curriculum-Instruction-and-Assessment/Assessment/Documents/Milestones/Study-Resource%20Guides/EOG_Gr3_Study_Guide_BRF.zip" TargetMode="External"/><Relationship Id="rId1" Type="http://schemas.openxmlformats.org/officeDocument/2006/relationships/slideLayout" Target="../slideLayouts/slideLayout3.xml"/><Relationship Id="rId6" Type="http://schemas.openxmlformats.org/officeDocument/2006/relationships/hyperlink" Target="https://www.gadoe.org/Curriculum-Instruction-and-Assessment/Assessment/Documents/Milestones/Study-Resource%20Guides/EGA125_GR05_EMSC_SG_0001_20200925.pdf" TargetMode="External"/><Relationship Id="rId11" Type="http://schemas.openxmlformats.org/officeDocument/2006/relationships/hyperlink" Target="https://www.gadoe.org/Curriculum-Instruction-and-Assessment/Assessment/Documents/Milestones/Study-Resource%20Guides/EGA135_GRHS_ALIT_SG_0001_20211021.pdf" TargetMode="External"/><Relationship Id="rId5" Type="http://schemas.openxmlformats.org/officeDocument/2006/relationships/hyperlink" Target="https://www.gadoe.org/Curriculum-Instruction-and-Assessment/Assessment/Documents/Milestones/Study-Resource%20Guides/Study_Guide_GR04_2020.pdf" TargetMode="External"/><Relationship Id="rId15" Type="http://schemas.openxmlformats.org/officeDocument/2006/relationships/hyperlink" Target="https://www.gadoe.org/Curriculum-Instruction-and-Assessment/Assessment/Documents/Milestones/Study-Resource%20Guides/EGA135_GRHS_HIST_SG_0001_20200928.pdf" TargetMode="External"/><Relationship Id="rId10" Type="http://schemas.openxmlformats.org/officeDocument/2006/relationships/hyperlink" Target="https://www.gadoe.org/Curriculum-Instruction-and-Assessment/Assessment/Documents/Milestones/Study-Resource%20Guides/EGA225_GR08_HSPS_SG_0001_20210813.pdf" TargetMode="External"/><Relationship Id="rId4" Type="http://schemas.openxmlformats.org/officeDocument/2006/relationships/hyperlink" Target="https://www.gadoe.org/Curriculum-Instruction-and-Assessment/Assessment/Documents/Milestones/Study-Resource%20Guides/Study_Guide_GR03_2020.pdf" TargetMode="External"/><Relationship Id="rId9" Type="http://schemas.openxmlformats.org/officeDocument/2006/relationships/hyperlink" Target="https://www.gadoe.org/Curriculum-Instruction-and-Assessment/Assessment/Documents/Milestones/Study-Resource%20Guides/EGA125_GR08_EMSC_SG_0001_20210513.pdf" TargetMode="External"/><Relationship Id="rId14" Type="http://schemas.openxmlformats.org/officeDocument/2006/relationships/hyperlink" Target="https://www.gadoe.org/Curriculum-Instruction-and-Assessment/Assessment/Documents/Milestones/Study-Resource%20Guides/EGA135_GRHS_BIOL_SG_0001_20200928.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jvstoronto.org/blog/after-the-interview-write-a-good-thank-you-letter/" TargetMode="External"/><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Milestones/Parents/Understanding_the_Georgia_Milestones_Achievement_Levels.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www.gadoe.org/Curriculum-Instruction-and-Assessment/Assessment/Pages/Georgia-Milestones-ALD.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pinterest.com/pin/23545388675532997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0623B2-C110-4EB9-8E57-33E7D58BC63A}"/>
              </a:ext>
            </a:extLst>
          </p:cNvPr>
          <p:cNvSpPr>
            <a:spLocks noGrp="1"/>
          </p:cNvSpPr>
          <p:nvPr>
            <p:ph type="subTitle" idx="1"/>
          </p:nvPr>
        </p:nvSpPr>
        <p:spPr>
          <a:xfrm>
            <a:off x="4922519" y="3623946"/>
            <a:ext cx="7157720" cy="952500"/>
          </a:xfrm>
        </p:spPr>
        <p:txBody>
          <a:bodyPr>
            <a:normAutofit/>
          </a:bodyPr>
          <a:lstStyle/>
          <a:p>
            <a:r>
              <a:rPr lang="en-US" sz="4400" b="1" dirty="0">
                <a:latin typeface="Abril Display" panose="02000503000000020003" pitchFamily="50" charset="0"/>
              </a:rPr>
              <a:t>Information for Parents </a:t>
            </a:r>
          </a:p>
        </p:txBody>
      </p:sp>
      <p:sp>
        <p:nvSpPr>
          <p:cNvPr id="2" name="Title 1">
            <a:extLst>
              <a:ext uri="{FF2B5EF4-FFF2-40B4-BE49-F238E27FC236}">
                <a16:creationId xmlns:a16="http://schemas.microsoft.com/office/drawing/2014/main" id="{096D04DC-3EC8-457F-AA66-459987F0AF65}"/>
              </a:ext>
            </a:extLst>
          </p:cNvPr>
          <p:cNvSpPr>
            <a:spLocks noGrp="1"/>
          </p:cNvSpPr>
          <p:nvPr>
            <p:ph type="ctrTitle"/>
          </p:nvPr>
        </p:nvSpPr>
        <p:spPr>
          <a:xfrm>
            <a:off x="802641" y="1052873"/>
            <a:ext cx="10830560" cy="952500"/>
          </a:xfrm>
        </p:spPr>
        <p:txBody>
          <a:bodyPr/>
          <a:lstStyle/>
          <a:p>
            <a:r>
              <a:rPr lang="en-US" dirty="0"/>
              <a:t>Georgia Milestones Assessment System</a:t>
            </a:r>
          </a:p>
        </p:txBody>
      </p:sp>
      <p:pic>
        <p:nvPicPr>
          <p:cNvPr id="5" name="Picture 4" descr="Two people smiling&#10;&#10;Description automatically generated with medium confidence">
            <a:extLst>
              <a:ext uri="{FF2B5EF4-FFF2-40B4-BE49-F238E27FC236}">
                <a16:creationId xmlns:a16="http://schemas.microsoft.com/office/drawing/2014/main" id="{F1A01F9F-E397-4185-877E-A2B69B3D2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1" y="1333181"/>
            <a:ext cx="5369562" cy="5369562"/>
          </a:xfrm>
          <a:prstGeom prst="rect">
            <a:avLst/>
          </a:prstGeom>
          <a:ln>
            <a:noFill/>
          </a:ln>
          <a:effectLst>
            <a:softEdge rad="112500"/>
          </a:effectLst>
        </p:spPr>
      </p:pic>
    </p:spTree>
    <p:extLst>
      <p:ext uri="{BB962C8B-B14F-4D97-AF65-F5344CB8AC3E}">
        <p14:creationId xmlns:p14="http://schemas.microsoft.com/office/powerpoint/2010/main" val="133276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7E859-6717-49F1-8A82-ED713E6B2074}"/>
              </a:ext>
            </a:extLst>
          </p:cNvPr>
          <p:cNvSpPr>
            <a:spLocks noGrp="1"/>
          </p:cNvSpPr>
          <p:nvPr>
            <p:ph type="title"/>
          </p:nvPr>
        </p:nvSpPr>
        <p:spPr>
          <a:xfrm>
            <a:off x="2183131" y="250927"/>
            <a:ext cx="9978724" cy="685800"/>
          </a:xfrm>
        </p:spPr>
        <p:txBody>
          <a:bodyPr/>
          <a:lstStyle/>
          <a:p>
            <a:r>
              <a:rPr lang="en-US" dirty="0"/>
              <a:t>English Language Arts Item Types </a:t>
            </a:r>
          </a:p>
        </p:txBody>
      </p:sp>
      <p:pic>
        <p:nvPicPr>
          <p:cNvPr id="11" name="Picture 10">
            <a:extLst>
              <a:ext uri="{FF2B5EF4-FFF2-40B4-BE49-F238E27FC236}">
                <a16:creationId xmlns:a16="http://schemas.microsoft.com/office/drawing/2014/main" id="{2B38FE02-2EC4-41AC-AAE4-F92CFAB0ACFD}"/>
              </a:ext>
            </a:extLst>
          </p:cNvPr>
          <p:cNvPicPr>
            <a:picLocks noChangeAspect="1"/>
          </p:cNvPicPr>
          <p:nvPr/>
        </p:nvPicPr>
        <p:blipFill>
          <a:blip r:embed="rId3"/>
          <a:stretch>
            <a:fillRect/>
          </a:stretch>
        </p:blipFill>
        <p:spPr>
          <a:xfrm>
            <a:off x="667702" y="1394460"/>
            <a:ext cx="11009046" cy="4814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040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48D1BC-5606-49FC-8FF2-09C8716077CC}"/>
              </a:ext>
            </a:extLst>
          </p:cNvPr>
          <p:cNvPicPr>
            <a:picLocks noGrp="1" noChangeAspect="1"/>
          </p:cNvPicPr>
          <p:nvPr>
            <p:ph idx="1"/>
          </p:nvPr>
        </p:nvPicPr>
        <p:blipFill>
          <a:blip r:embed="rId3"/>
          <a:stretch>
            <a:fillRect/>
          </a:stretch>
        </p:blipFill>
        <p:spPr>
          <a:xfrm>
            <a:off x="362413" y="2240280"/>
            <a:ext cx="11595537" cy="3097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3DFCA3D3-295D-4AA6-AA71-ED3A26548EAF}"/>
              </a:ext>
            </a:extLst>
          </p:cNvPr>
          <p:cNvSpPr>
            <a:spLocks noGrp="1"/>
          </p:cNvSpPr>
          <p:nvPr>
            <p:ph type="title"/>
          </p:nvPr>
        </p:nvSpPr>
        <p:spPr/>
        <p:txBody>
          <a:bodyPr/>
          <a:lstStyle/>
          <a:p>
            <a:r>
              <a:rPr lang="en-US" dirty="0"/>
              <a:t>Math Item Types </a:t>
            </a:r>
          </a:p>
        </p:txBody>
      </p:sp>
    </p:spTree>
    <p:extLst>
      <p:ext uri="{BB962C8B-B14F-4D97-AF65-F5344CB8AC3E}">
        <p14:creationId xmlns:p14="http://schemas.microsoft.com/office/powerpoint/2010/main" val="282412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8B47C7-1466-4F33-B3DC-2DD1B6510921}"/>
              </a:ext>
            </a:extLst>
          </p:cNvPr>
          <p:cNvPicPr>
            <a:picLocks noGrp="1" noChangeAspect="1"/>
          </p:cNvPicPr>
          <p:nvPr>
            <p:ph idx="1"/>
          </p:nvPr>
        </p:nvPicPr>
        <p:blipFill>
          <a:blip r:embed="rId3"/>
          <a:stretch>
            <a:fillRect/>
          </a:stretch>
        </p:blipFill>
        <p:spPr>
          <a:xfrm>
            <a:off x="249168" y="1179080"/>
            <a:ext cx="11693663" cy="4499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EB02F63-E421-43A5-8EB3-FABC5716F657}"/>
              </a:ext>
            </a:extLst>
          </p:cNvPr>
          <p:cNvSpPr txBox="1"/>
          <p:nvPr/>
        </p:nvSpPr>
        <p:spPr>
          <a:xfrm>
            <a:off x="3554730" y="5623560"/>
            <a:ext cx="5257800" cy="1200329"/>
          </a:xfrm>
          <a:prstGeom prst="rect">
            <a:avLst/>
          </a:prstGeom>
          <a:noFill/>
        </p:spPr>
        <p:txBody>
          <a:bodyPr wrap="square" rtlCol="0">
            <a:spAutoFit/>
          </a:bodyPr>
          <a:lstStyle/>
          <a:p>
            <a:r>
              <a:rPr lang="en-US" sz="3600" dirty="0">
                <a:hlinkClick r:id="rId4"/>
              </a:rPr>
              <a:t>www.desmos.com/testing</a:t>
            </a:r>
            <a:endParaRPr lang="en-US" sz="3600" dirty="0"/>
          </a:p>
          <a:p>
            <a:endParaRPr lang="en-US" sz="3600" dirty="0"/>
          </a:p>
        </p:txBody>
      </p:sp>
    </p:spTree>
    <p:extLst>
      <p:ext uri="{BB962C8B-B14F-4D97-AF65-F5344CB8AC3E}">
        <p14:creationId xmlns:p14="http://schemas.microsoft.com/office/powerpoint/2010/main" val="181076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7A48D2E8-B9F6-458C-BC51-0A7CD6E3919A}"/>
              </a:ext>
            </a:extLst>
          </p:cNvPr>
          <p:cNvPicPr>
            <a:picLocks noGrp="1" noChangeAspect="1"/>
          </p:cNvPicPr>
          <p:nvPr>
            <p:ph idx="1"/>
          </p:nvPr>
        </p:nvPicPr>
        <p:blipFill>
          <a:blip r:embed="rId3"/>
          <a:stretch>
            <a:fillRect/>
          </a:stretch>
        </p:blipFill>
        <p:spPr>
          <a:xfrm>
            <a:off x="609598" y="1947775"/>
            <a:ext cx="10972800" cy="3648456"/>
          </a:xfrm>
          <a:noFill/>
        </p:spPr>
      </p:pic>
      <p:sp>
        <p:nvSpPr>
          <p:cNvPr id="3" name="Title 2">
            <a:extLst>
              <a:ext uri="{FF2B5EF4-FFF2-40B4-BE49-F238E27FC236}">
                <a16:creationId xmlns:a16="http://schemas.microsoft.com/office/drawing/2014/main" id="{58A22464-50C3-416B-80A8-9B2F9D370539}"/>
              </a:ext>
            </a:extLst>
          </p:cNvPr>
          <p:cNvSpPr>
            <a:spLocks noGrp="1"/>
          </p:cNvSpPr>
          <p:nvPr>
            <p:ph type="title"/>
          </p:nvPr>
        </p:nvSpPr>
        <p:spPr>
          <a:xfrm>
            <a:off x="4648199" y="250927"/>
            <a:ext cx="7513655" cy="685800"/>
          </a:xfrm>
        </p:spPr>
        <p:txBody>
          <a:bodyPr anchor="ctr">
            <a:normAutofit/>
          </a:bodyPr>
          <a:lstStyle/>
          <a:p>
            <a:pPr>
              <a:lnSpc>
                <a:spcPct val="90000"/>
              </a:lnSpc>
            </a:pPr>
            <a:r>
              <a:rPr lang="en-US" sz="4100" dirty="0"/>
              <a:t>Science and Social Studies </a:t>
            </a:r>
          </a:p>
        </p:txBody>
      </p:sp>
    </p:spTree>
    <p:extLst>
      <p:ext uri="{BB962C8B-B14F-4D97-AF65-F5344CB8AC3E}">
        <p14:creationId xmlns:p14="http://schemas.microsoft.com/office/powerpoint/2010/main" val="278067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chart&#10;&#10;Description automatically generated">
            <a:extLst>
              <a:ext uri="{FF2B5EF4-FFF2-40B4-BE49-F238E27FC236}">
                <a16:creationId xmlns:a16="http://schemas.microsoft.com/office/drawing/2014/main" id="{97270365-1C59-4245-8ABD-E8046286657C}"/>
              </a:ext>
            </a:extLst>
          </p:cNvPr>
          <p:cNvPicPr>
            <a:picLocks noGrp="1" noChangeAspect="1"/>
          </p:cNvPicPr>
          <p:nvPr>
            <p:ph idx="1"/>
          </p:nvPr>
        </p:nvPicPr>
        <p:blipFill>
          <a:blip r:embed="rId3"/>
          <a:stretch>
            <a:fillRect/>
          </a:stretch>
        </p:blipFill>
        <p:spPr>
          <a:xfrm>
            <a:off x="609598" y="2016355"/>
            <a:ext cx="10972800" cy="3511295"/>
          </a:xfrm>
          <a:noFill/>
        </p:spPr>
      </p:pic>
      <p:sp>
        <p:nvSpPr>
          <p:cNvPr id="3" name="Title 2">
            <a:extLst>
              <a:ext uri="{FF2B5EF4-FFF2-40B4-BE49-F238E27FC236}">
                <a16:creationId xmlns:a16="http://schemas.microsoft.com/office/drawing/2014/main" id="{1DFA6B23-4909-42B3-8920-74C84219F686}"/>
              </a:ext>
            </a:extLst>
          </p:cNvPr>
          <p:cNvSpPr>
            <a:spLocks noGrp="1"/>
          </p:cNvSpPr>
          <p:nvPr>
            <p:ph type="title"/>
          </p:nvPr>
        </p:nvSpPr>
        <p:spPr>
          <a:xfrm>
            <a:off x="4648199" y="250927"/>
            <a:ext cx="7513655" cy="685800"/>
          </a:xfrm>
        </p:spPr>
        <p:txBody>
          <a:bodyPr anchor="ctr">
            <a:normAutofit/>
          </a:bodyPr>
          <a:lstStyle/>
          <a:p>
            <a:pPr>
              <a:lnSpc>
                <a:spcPct val="90000"/>
              </a:lnSpc>
            </a:pPr>
            <a:r>
              <a:rPr lang="en-US" sz="3700" dirty="0"/>
              <a:t>Technology Enhanced (TE) Examples </a:t>
            </a:r>
          </a:p>
        </p:txBody>
      </p:sp>
    </p:spTree>
    <p:extLst>
      <p:ext uri="{BB962C8B-B14F-4D97-AF65-F5344CB8AC3E}">
        <p14:creationId xmlns:p14="http://schemas.microsoft.com/office/powerpoint/2010/main" val="411669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25B498-E46D-4C41-B927-DACC24D762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620" b="17620"/>
          <a:stretch/>
        </p:blipFill>
        <p:spPr>
          <a:xfrm>
            <a:off x="609598" y="1400364"/>
            <a:ext cx="10972800" cy="4743278"/>
          </a:xfrm>
          <a:prstGeom prst="rect">
            <a:avLst/>
          </a:prstGeom>
          <a:noFill/>
        </p:spPr>
      </p:pic>
      <p:sp>
        <p:nvSpPr>
          <p:cNvPr id="4" name="Title 3">
            <a:extLst>
              <a:ext uri="{FF2B5EF4-FFF2-40B4-BE49-F238E27FC236}">
                <a16:creationId xmlns:a16="http://schemas.microsoft.com/office/drawing/2014/main" id="{1638C1F1-9D63-4BFB-8BEB-80CB60E6857F}"/>
              </a:ext>
            </a:extLst>
          </p:cNvPr>
          <p:cNvSpPr>
            <a:spLocks noGrp="1"/>
          </p:cNvSpPr>
          <p:nvPr>
            <p:ph type="title"/>
          </p:nvPr>
        </p:nvSpPr>
        <p:spPr>
          <a:xfrm>
            <a:off x="4648199" y="250927"/>
            <a:ext cx="7513655" cy="685800"/>
          </a:xfrm>
        </p:spPr>
        <p:txBody>
          <a:bodyPr anchor="ctr">
            <a:normAutofit/>
          </a:bodyPr>
          <a:lstStyle/>
          <a:p>
            <a:pPr>
              <a:lnSpc>
                <a:spcPct val="90000"/>
              </a:lnSpc>
            </a:pPr>
            <a:r>
              <a:rPr lang="en-US" sz="3700" dirty="0"/>
              <a:t>Understanding Student Score Reports</a:t>
            </a:r>
          </a:p>
        </p:txBody>
      </p:sp>
    </p:spTree>
    <p:extLst>
      <p:ext uri="{BB962C8B-B14F-4D97-AF65-F5344CB8AC3E}">
        <p14:creationId xmlns:p14="http://schemas.microsoft.com/office/powerpoint/2010/main" val="124218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4D18613-1C25-4633-B944-C7727B5388AD}"/>
              </a:ext>
            </a:extLst>
          </p:cNvPr>
          <p:cNvPicPr>
            <a:picLocks noGrp="1" noChangeAspect="1"/>
          </p:cNvPicPr>
          <p:nvPr>
            <p:ph idx="1"/>
          </p:nvPr>
        </p:nvPicPr>
        <p:blipFill>
          <a:blip r:embed="rId3"/>
          <a:stretch>
            <a:fillRect/>
          </a:stretch>
        </p:blipFill>
        <p:spPr>
          <a:xfrm>
            <a:off x="3443693" y="715964"/>
            <a:ext cx="8443507" cy="5889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9A302009-8F19-4558-88E4-0DFDE6114613}"/>
              </a:ext>
            </a:extLst>
          </p:cNvPr>
          <p:cNvSpPr>
            <a:spLocks noGrp="1"/>
          </p:cNvSpPr>
          <p:nvPr>
            <p:ph type="title"/>
          </p:nvPr>
        </p:nvSpPr>
        <p:spPr>
          <a:xfrm>
            <a:off x="304800" y="76201"/>
            <a:ext cx="10972800" cy="639763"/>
          </a:xfrm>
        </p:spPr>
        <p:txBody>
          <a:bodyPr anchor="ctr">
            <a:normAutofit/>
          </a:bodyPr>
          <a:lstStyle/>
          <a:p>
            <a:pPr>
              <a:lnSpc>
                <a:spcPct val="90000"/>
              </a:lnSpc>
            </a:pPr>
            <a:r>
              <a:rPr lang="en-US" sz="3700" dirty="0"/>
              <a:t>Sample Student Report</a:t>
            </a:r>
          </a:p>
        </p:txBody>
      </p:sp>
      <p:sp>
        <p:nvSpPr>
          <p:cNvPr id="12" name="Speech Bubble: Rectangle 11">
            <a:extLst>
              <a:ext uri="{FF2B5EF4-FFF2-40B4-BE49-F238E27FC236}">
                <a16:creationId xmlns:a16="http://schemas.microsoft.com/office/drawing/2014/main" id="{06A76FF4-A0FE-4F16-BD71-3530964D9A75}"/>
              </a:ext>
            </a:extLst>
          </p:cNvPr>
          <p:cNvSpPr/>
          <p:nvPr/>
        </p:nvSpPr>
        <p:spPr>
          <a:xfrm>
            <a:off x="121185" y="1641513"/>
            <a:ext cx="2831335" cy="2390135"/>
          </a:xfrm>
          <a:prstGeom prst="wedgeRectCallout">
            <a:avLst>
              <a:gd name="adj1" fmla="val 83772"/>
              <a:gd name="adj2" fmla="val 49923"/>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Scale Score: This area of the report shows a student’s scale score and the range of scale scores for the achievement level for all four content areas. </a:t>
            </a:r>
          </a:p>
        </p:txBody>
      </p:sp>
    </p:spTree>
    <p:extLst>
      <p:ext uri="{BB962C8B-B14F-4D97-AF65-F5344CB8AC3E}">
        <p14:creationId xmlns:p14="http://schemas.microsoft.com/office/powerpoint/2010/main" val="100516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067CBA9-C569-465B-A252-5CB506ABB196}"/>
              </a:ext>
            </a:extLst>
          </p:cNvPr>
          <p:cNvPicPr>
            <a:picLocks noGrp="1" noChangeAspect="1"/>
          </p:cNvPicPr>
          <p:nvPr>
            <p:ph idx="1"/>
          </p:nvPr>
        </p:nvPicPr>
        <p:blipFill>
          <a:blip r:embed="rId2"/>
          <a:stretch>
            <a:fillRect/>
          </a:stretch>
        </p:blipFill>
        <p:spPr>
          <a:xfrm>
            <a:off x="4340646" y="715964"/>
            <a:ext cx="7631017" cy="5936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F069D32E-542B-4C81-B0F4-87D53B31A5F0}"/>
              </a:ext>
            </a:extLst>
          </p:cNvPr>
          <p:cNvSpPr>
            <a:spLocks noGrp="1"/>
          </p:cNvSpPr>
          <p:nvPr>
            <p:ph type="title"/>
          </p:nvPr>
        </p:nvSpPr>
        <p:spPr/>
        <p:txBody>
          <a:bodyPr>
            <a:normAutofit fontScale="90000"/>
          </a:bodyPr>
          <a:lstStyle/>
          <a:p>
            <a:r>
              <a:rPr lang="en-US" dirty="0"/>
              <a:t>Sample Score Report</a:t>
            </a:r>
          </a:p>
        </p:txBody>
      </p:sp>
      <p:sp>
        <p:nvSpPr>
          <p:cNvPr id="6" name="Speech Bubble: Rectangle 5">
            <a:extLst>
              <a:ext uri="{FF2B5EF4-FFF2-40B4-BE49-F238E27FC236}">
                <a16:creationId xmlns:a16="http://schemas.microsoft.com/office/drawing/2014/main" id="{8902AEE8-9E13-423F-A287-B8ED3497F18D}"/>
              </a:ext>
            </a:extLst>
          </p:cNvPr>
          <p:cNvSpPr/>
          <p:nvPr/>
        </p:nvSpPr>
        <p:spPr>
          <a:xfrm>
            <a:off x="220337" y="903383"/>
            <a:ext cx="3844887" cy="5155893"/>
          </a:xfrm>
          <a:prstGeom prst="wedgeRectCallout">
            <a:avLst>
              <a:gd name="adj1" fmla="val 150341"/>
              <a:gd name="adj2" fmla="val -1617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Domain Category and Performance: Standards for each grade level and content area have been grouped into domains, or clusters of standards with related content. Reporting information at the domain level helps identify relative strengths and weaknesses of the student with respect to course content. Domain performance is reported by domain mastery categories: Remediate Learning, Monitor Learning, or Accelerate Learning. </a:t>
            </a:r>
          </a:p>
        </p:txBody>
      </p:sp>
    </p:spTree>
    <p:extLst>
      <p:ext uri="{BB962C8B-B14F-4D97-AF65-F5344CB8AC3E}">
        <p14:creationId xmlns:p14="http://schemas.microsoft.com/office/powerpoint/2010/main" val="40113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399F69-51C6-49A7-9A51-A10CB13EB263}"/>
              </a:ext>
            </a:extLst>
          </p:cNvPr>
          <p:cNvPicPr>
            <a:picLocks noGrp="1" noChangeAspect="1"/>
          </p:cNvPicPr>
          <p:nvPr>
            <p:ph idx="1"/>
          </p:nvPr>
        </p:nvPicPr>
        <p:blipFill>
          <a:blip r:embed="rId3"/>
          <a:stretch>
            <a:fillRect/>
          </a:stretch>
        </p:blipFill>
        <p:spPr>
          <a:xfrm>
            <a:off x="3338111" y="1013553"/>
            <a:ext cx="8685912" cy="4866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D8F5ABA9-4423-462A-9329-47CCBDBCEE5D}"/>
              </a:ext>
            </a:extLst>
          </p:cNvPr>
          <p:cNvSpPr>
            <a:spLocks noGrp="1"/>
          </p:cNvSpPr>
          <p:nvPr>
            <p:ph type="title"/>
          </p:nvPr>
        </p:nvSpPr>
        <p:spPr/>
        <p:txBody>
          <a:bodyPr>
            <a:normAutofit fontScale="90000"/>
          </a:bodyPr>
          <a:lstStyle/>
          <a:p>
            <a:r>
              <a:rPr lang="en-US" dirty="0"/>
              <a:t>Sample Score Report</a:t>
            </a:r>
          </a:p>
        </p:txBody>
      </p:sp>
      <p:sp>
        <p:nvSpPr>
          <p:cNvPr id="8" name="Speech Bubble: Rectangle 7">
            <a:extLst>
              <a:ext uri="{FF2B5EF4-FFF2-40B4-BE49-F238E27FC236}">
                <a16:creationId xmlns:a16="http://schemas.microsoft.com/office/drawing/2014/main" id="{6BC9BEA4-6B3B-4F30-B6AF-FB47FE0E2AA9}"/>
              </a:ext>
            </a:extLst>
          </p:cNvPr>
          <p:cNvSpPr/>
          <p:nvPr/>
        </p:nvSpPr>
        <p:spPr>
          <a:xfrm>
            <a:off x="304799" y="2005070"/>
            <a:ext cx="2680771" cy="3225812"/>
          </a:xfrm>
          <a:prstGeom prst="wedgeRectCallout">
            <a:avLst>
              <a:gd name="adj1" fmla="val 89871"/>
              <a:gd name="adj2" fmla="val 460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Comparison of the student’s performance to a national sample of students: A concordance table was built between the Georgia Milestones and TerraNova assessments that allows the student to receive a national percentile range.</a:t>
            </a:r>
          </a:p>
        </p:txBody>
      </p:sp>
    </p:spTree>
    <p:extLst>
      <p:ext uri="{BB962C8B-B14F-4D97-AF65-F5344CB8AC3E}">
        <p14:creationId xmlns:p14="http://schemas.microsoft.com/office/powerpoint/2010/main" val="16744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0168AD0F-88AF-4EE3-95B3-600900C55831}"/>
              </a:ext>
            </a:extLst>
          </p:cNvPr>
          <p:cNvSpPr>
            <a:spLocks noGrp="1"/>
          </p:cNvSpPr>
          <p:nvPr>
            <p:ph idx="1"/>
          </p:nvPr>
        </p:nvSpPr>
        <p:spPr>
          <a:xfrm>
            <a:off x="609599" y="1400364"/>
            <a:ext cx="4414094" cy="4743278"/>
          </a:xfrm>
        </p:spPr>
        <p:txBody>
          <a:bodyPr/>
          <a:lstStyle/>
          <a:p>
            <a:pPr marL="0" indent="0" algn="l">
              <a:buNone/>
            </a:pPr>
            <a:r>
              <a:rPr lang="en-US" sz="3600" b="0" i="0" dirty="0">
                <a:solidFill>
                  <a:srgbClr val="702727"/>
                </a:solidFill>
                <a:effectLst/>
                <a:latin typeface="+mj-lt"/>
              </a:rPr>
              <a:t>Individual Student Assessment Performance</a:t>
            </a:r>
          </a:p>
          <a:p>
            <a:pPr algn="l"/>
            <a:r>
              <a:rPr lang="en-US" b="0" i="0" dirty="0">
                <a:solidFill>
                  <a:srgbClr val="555555"/>
                </a:solidFill>
                <a:effectLst/>
                <a:latin typeface="Roboto" panose="02000000000000000000" pitchFamily="2" charset="0"/>
              </a:rPr>
              <a:t>Access GMAS student score report through Infinite campus - link below</a:t>
            </a:r>
          </a:p>
          <a:p>
            <a:endParaRPr lang="en-US" dirty="0"/>
          </a:p>
        </p:txBody>
      </p:sp>
      <p:sp>
        <p:nvSpPr>
          <p:cNvPr id="4" name="Title 3">
            <a:extLst>
              <a:ext uri="{FF2B5EF4-FFF2-40B4-BE49-F238E27FC236}">
                <a16:creationId xmlns:a16="http://schemas.microsoft.com/office/drawing/2014/main" id="{2D38BDC9-84AE-4A1E-AD58-0C8CF65892DC}"/>
              </a:ext>
            </a:extLst>
          </p:cNvPr>
          <p:cNvSpPr>
            <a:spLocks noGrp="1"/>
          </p:cNvSpPr>
          <p:nvPr>
            <p:ph type="title"/>
          </p:nvPr>
        </p:nvSpPr>
        <p:spPr>
          <a:xfrm>
            <a:off x="4648199" y="250927"/>
            <a:ext cx="7513655" cy="685800"/>
          </a:xfrm>
        </p:spPr>
        <p:txBody>
          <a:bodyPr anchor="ctr">
            <a:normAutofit/>
          </a:bodyPr>
          <a:lstStyle/>
          <a:p>
            <a:pPr>
              <a:lnSpc>
                <a:spcPct val="90000"/>
              </a:lnSpc>
            </a:pPr>
            <a:r>
              <a:rPr lang="en-US" sz="4100" dirty="0"/>
              <a:t>Campus Parent</a:t>
            </a:r>
          </a:p>
        </p:txBody>
      </p:sp>
      <p:sp>
        <p:nvSpPr>
          <p:cNvPr id="8" name="TextBox 7">
            <a:extLst>
              <a:ext uri="{FF2B5EF4-FFF2-40B4-BE49-F238E27FC236}">
                <a16:creationId xmlns:a16="http://schemas.microsoft.com/office/drawing/2014/main" id="{277236DD-2100-4EAF-B01D-50C51238FEF4}"/>
              </a:ext>
            </a:extLst>
          </p:cNvPr>
          <p:cNvSpPr txBox="1"/>
          <p:nvPr/>
        </p:nvSpPr>
        <p:spPr>
          <a:xfrm>
            <a:off x="609598" y="5457635"/>
            <a:ext cx="9195413" cy="584775"/>
          </a:xfrm>
          <a:prstGeom prst="rect">
            <a:avLst/>
          </a:prstGeom>
          <a:noFill/>
        </p:spPr>
        <p:txBody>
          <a:bodyPr wrap="square">
            <a:spAutoFit/>
          </a:bodyPr>
          <a:lstStyle/>
          <a:p>
            <a:pPr marL="0" indent="0" algn="l">
              <a:buNone/>
            </a:pPr>
            <a:r>
              <a:rPr lang="en-US" sz="3200" b="0" i="0" u="sng" dirty="0">
                <a:solidFill>
                  <a:srgbClr val="1C6E98"/>
                </a:solidFill>
                <a:effectLst/>
                <a:latin typeface="Roboto" panose="02000000000000000000" pitchFamily="2" charset="0"/>
                <a:hlinkClick r:id="rId2"/>
              </a:rPr>
              <a:t>https://www.fultonschools.org/infinitecampus</a:t>
            </a:r>
            <a:endParaRPr lang="en-US" sz="3200" b="0" i="0" dirty="0">
              <a:solidFill>
                <a:srgbClr val="555555"/>
              </a:solidFill>
              <a:effectLst/>
              <a:latin typeface="Roboto" panose="02000000000000000000" pitchFamily="2" charset="0"/>
            </a:endParaRPr>
          </a:p>
        </p:txBody>
      </p:sp>
      <p:pic>
        <p:nvPicPr>
          <p:cNvPr id="12" name="Picture 11">
            <a:extLst>
              <a:ext uri="{FF2B5EF4-FFF2-40B4-BE49-F238E27FC236}">
                <a16:creationId xmlns:a16="http://schemas.microsoft.com/office/drawing/2014/main" id="{C746DA1C-0933-4D24-9BA3-C763030CD1B6}"/>
              </a:ext>
            </a:extLst>
          </p:cNvPr>
          <p:cNvPicPr>
            <a:picLocks noChangeAspect="1"/>
          </p:cNvPicPr>
          <p:nvPr/>
        </p:nvPicPr>
        <p:blipFill>
          <a:blip r:embed="rId3"/>
          <a:stretch>
            <a:fillRect/>
          </a:stretch>
        </p:blipFill>
        <p:spPr>
          <a:xfrm>
            <a:off x="4878029" y="1505348"/>
            <a:ext cx="7053993" cy="3851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01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
            <a:extLst>
              <a:ext uri="{FF2B5EF4-FFF2-40B4-BE49-F238E27FC236}">
                <a16:creationId xmlns:a16="http://schemas.microsoft.com/office/drawing/2014/main" id="{CFA75A13-ECB6-4BA4-9812-5330F311830B}"/>
              </a:ext>
            </a:extLst>
          </p:cNvPr>
          <p:cNvSpPr>
            <a:spLocks noGrp="1"/>
          </p:cNvSpPr>
          <p:nvPr>
            <p:ph type="subTitle" idx="1"/>
          </p:nvPr>
        </p:nvSpPr>
        <p:spPr>
          <a:xfrm>
            <a:off x="628152" y="4752076"/>
            <a:ext cx="11163631" cy="1212022"/>
          </a:xfrm>
        </p:spPr>
        <p:style>
          <a:lnRef idx="1">
            <a:schemeClr val="accent1"/>
          </a:lnRef>
          <a:fillRef idx="3">
            <a:schemeClr val="accent1"/>
          </a:fillRef>
          <a:effectRef idx="2">
            <a:schemeClr val="accent1"/>
          </a:effectRef>
          <a:fontRef idx="minor">
            <a:schemeClr val="lt1"/>
          </a:fontRef>
        </p:style>
        <p:txBody>
          <a:bodyPr>
            <a:normAutofit/>
          </a:bodyPr>
          <a:lstStyle/>
          <a:p>
            <a:pPr>
              <a:lnSpc>
                <a:spcPct val="90000"/>
              </a:lnSpc>
              <a:spcAft>
                <a:spcPts val="600"/>
              </a:spcAft>
            </a:pPr>
            <a:r>
              <a:rPr lang="en-US" sz="3200" dirty="0">
                <a:solidFill>
                  <a:schemeClr val="bg1"/>
                </a:solidFill>
              </a:rPr>
              <a:t>Provide access to resources to </a:t>
            </a:r>
            <a:r>
              <a:rPr lang="en-US" sz="3500" dirty="0">
                <a:solidFill>
                  <a:schemeClr val="bg1"/>
                </a:solidFill>
              </a:rPr>
              <a:t>assist</a:t>
            </a:r>
            <a:r>
              <a:rPr lang="en-US" sz="3200" dirty="0">
                <a:solidFill>
                  <a:schemeClr val="bg1"/>
                </a:solidFill>
              </a:rPr>
              <a:t> in understanding and accessing GMAS tools.  </a:t>
            </a:r>
          </a:p>
          <a:p>
            <a:pPr>
              <a:lnSpc>
                <a:spcPct val="90000"/>
              </a:lnSpc>
              <a:spcAft>
                <a:spcPts val="600"/>
              </a:spcAft>
            </a:pPr>
            <a:endParaRPr lang="en-US" sz="1700" dirty="0"/>
          </a:p>
        </p:txBody>
      </p:sp>
      <p:sp>
        <p:nvSpPr>
          <p:cNvPr id="3" name="Title 2">
            <a:extLst>
              <a:ext uri="{FF2B5EF4-FFF2-40B4-BE49-F238E27FC236}">
                <a16:creationId xmlns:a16="http://schemas.microsoft.com/office/drawing/2014/main" id="{0B0E705E-8D02-4C5E-9FF1-D94425EB0790}"/>
              </a:ext>
            </a:extLst>
          </p:cNvPr>
          <p:cNvSpPr>
            <a:spLocks noGrp="1"/>
          </p:cNvSpPr>
          <p:nvPr>
            <p:ph type="ctrTitle"/>
          </p:nvPr>
        </p:nvSpPr>
        <p:spPr>
          <a:xfrm>
            <a:off x="2312944" y="1197763"/>
            <a:ext cx="8077199" cy="952500"/>
          </a:xfrm>
        </p:spPr>
        <p:txBody>
          <a:bodyPr anchor="ctr">
            <a:normAutofit/>
          </a:bodyPr>
          <a:lstStyle/>
          <a:p>
            <a:r>
              <a:rPr lang="en-US" dirty="0"/>
              <a:t>Goals for Today</a:t>
            </a:r>
          </a:p>
        </p:txBody>
      </p:sp>
      <p:sp>
        <p:nvSpPr>
          <p:cNvPr id="10" name="TextBox 9">
            <a:extLst>
              <a:ext uri="{FF2B5EF4-FFF2-40B4-BE49-F238E27FC236}">
                <a16:creationId xmlns:a16="http://schemas.microsoft.com/office/drawing/2014/main" id="{8836101D-2466-481D-A7D7-0FEF2CD504A1}"/>
              </a:ext>
            </a:extLst>
          </p:cNvPr>
          <p:cNvSpPr txBox="1"/>
          <p:nvPr/>
        </p:nvSpPr>
        <p:spPr>
          <a:xfrm>
            <a:off x="628152" y="2513164"/>
            <a:ext cx="11163631" cy="174817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spcAft>
                <a:spcPts val="600"/>
              </a:spcAft>
            </a:pPr>
            <a:r>
              <a:rPr lang="en-US" sz="3200" dirty="0"/>
              <a:t>Provide an overview of the assessment design and scoring for the Georgia Milestones Assessment System (GMAS) End of Grade (EOG).</a:t>
            </a:r>
          </a:p>
          <a:p>
            <a:pPr>
              <a:lnSpc>
                <a:spcPct val="90000"/>
              </a:lnSpc>
              <a:spcAft>
                <a:spcPts val="600"/>
              </a:spcAft>
            </a:pPr>
            <a:endParaRPr lang="en-US" sz="1800" dirty="0"/>
          </a:p>
        </p:txBody>
      </p:sp>
    </p:spTree>
    <p:extLst>
      <p:ext uri="{BB962C8B-B14F-4D97-AF65-F5344CB8AC3E}">
        <p14:creationId xmlns:p14="http://schemas.microsoft.com/office/powerpoint/2010/main" val="154206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09469-547B-EBB9-215C-9BC50874E465}"/>
              </a:ext>
            </a:extLst>
          </p:cNvPr>
          <p:cNvSpPr>
            <a:spLocks noGrp="1"/>
          </p:cNvSpPr>
          <p:nvPr>
            <p:ph sz="half" idx="1"/>
          </p:nvPr>
        </p:nvSpPr>
        <p:spPr>
          <a:xfrm>
            <a:off x="609599" y="1411400"/>
            <a:ext cx="5384800" cy="4747232"/>
          </a:xfrm>
        </p:spPr>
        <p:txBody>
          <a:bodyPr>
            <a:normAutofit/>
          </a:bodyPr>
          <a:lstStyle/>
          <a:p>
            <a:pPr marL="0" indent="0">
              <a:buNone/>
            </a:pPr>
            <a:r>
              <a:rPr lang="en-US" dirty="0"/>
              <a:t>Parents can access the Georgia SLDS Parent Portal by following these steps: </a:t>
            </a:r>
          </a:p>
          <a:p>
            <a:pPr marL="0" indent="0">
              <a:buNone/>
            </a:pPr>
            <a:r>
              <a:rPr lang="en-US" dirty="0"/>
              <a:t>1. Login to the District’s Student Information System Parent Portal. </a:t>
            </a:r>
          </a:p>
          <a:p>
            <a:pPr marL="0" indent="0">
              <a:buNone/>
            </a:pPr>
            <a:r>
              <a:rPr lang="en-US" dirty="0"/>
              <a:t>2. Click the SLDS Portal button at the bottom of the list on the left side of the student’s page.</a:t>
            </a:r>
          </a:p>
        </p:txBody>
      </p:sp>
      <p:pic>
        <p:nvPicPr>
          <p:cNvPr id="5" name="Picture 4">
            <a:extLst>
              <a:ext uri="{FF2B5EF4-FFF2-40B4-BE49-F238E27FC236}">
                <a16:creationId xmlns:a16="http://schemas.microsoft.com/office/drawing/2014/main" id="{F9446253-F925-D43C-657A-9E41C52068DD}"/>
              </a:ext>
            </a:extLst>
          </p:cNvPr>
          <p:cNvPicPr>
            <a:picLocks noChangeAspect="1"/>
          </p:cNvPicPr>
          <p:nvPr/>
        </p:nvPicPr>
        <p:blipFill>
          <a:blip r:embed="rId2"/>
          <a:stretch>
            <a:fillRect/>
          </a:stretch>
        </p:blipFill>
        <p:spPr>
          <a:xfrm>
            <a:off x="6197599" y="1722971"/>
            <a:ext cx="5384800" cy="4105909"/>
          </a:xfrm>
          <a:prstGeom prst="rect">
            <a:avLst/>
          </a:prstGeom>
          <a:noFill/>
        </p:spPr>
      </p:pic>
      <p:sp>
        <p:nvSpPr>
          <p:cNvPr id="3" name="Title 2">
            <a:extLst>
              <a:ext uri="{FF2B5EF4-FFF2-40B4-BE49-F238E27FC236}">
                <a16:creationId xmlns:a16="http://schemas.microsoft.com/office/drawing/2014/main" id="{7A6617A1-AAAC-44AB-390F-96331C46BCC8}"/>
              </a:ext>
            </a:extLst>
          </p:cNvPr>
          <p:cNvSpPr>
            <a:spLocks noGrp="1"/>
          </p:cNvSpPr>
          <p:nvPr>
            <p:ph type="title"/>
          </p:nvPr>
        </p:nvSpPr>
        <p:spPr>
          <a:xfrm>
            <a:off x="2575250" y="252874"/>
            <a:ext cx="9367934" cy="685800"/>
          </a:xfrm>
        </p:spPr>
        <p:txBody>
          <a:bodyPr anchor="ctr">
            <a:normAutofit fontScale="90000"/>
          </a:bodyPr>
          <a:lstStyle/>
          <a:p>
            <a:pPr>
              <a:lnSpc>
                <a:spcPct val="90000"/>
              </a:lnSpc>
            </a:pPr>
            <a:r>
              <a:rPr lang="en-US" sz="4100" dirty="0"/>
              <a:t>How to Access the Georgia SLDS Parent Portal</a:t>
            </a:r>
          </a:p>
        </p:txBody>
      </p:sp>
    </p:spTree>
    <p:extLst>
      <p:ext uri="{BB962C8B-B14F-4D97-AF65-F5344CB8AC3E}">
        <p14:creationId xmlns:p14="http://schemas.microsoft.com/office/powerpoint/2010/main" val="407924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76F4EFE-45D6-B3CC-1532-A1612CDB9687}"/>
              </a:ext>
            </a:extLst>
          </p:cNvPr>
          <p:cNvSpPr>
            <a:spLocks noGrp="1"/>
          </p:cNvSpPr>
          <p:nvPr>
            <p:ph idx="1"/>
          </p:nvPr>
        </p:nvSpPr>
        <p:spPr>
          <a:xfrm>
            <a:off x="721568" y="1167099"/>
            <a:ext cx="10972800" cy="4743278"/>
          </a:xfrm>
        </p:spPr>
        <p:txBody>
          <a:bodyPr/>
          <a:lstStyle/>
          <a:p>
            <a:pPr marL="0" indent="0">
              <a:buNone/>
            </a:pPr>
            <a:r>
              <a:rPr lang="en-US" dirty="0"/>
              <a:t>3. After clicking the SLDS Portal button, the Parent Portal Welcome Page will open. If you have access to more than one child in the district portal, you will see a dropdown box containing the name of each child. </a:t>
            </a:r>
          </a:p>
        </p:txBody>
      </p:sp>
      <p:sp>
        <p:nvSpPr>
          <p:cNvPr id="8" name="Title 2">
            <a:extLst>
              <a:ext uri="{FF2B5EF4-FFF2-40B4-BE49-F238E27FC236}">
                <a16:creationId xmlns:a16="http://schemas.microsoft.com/office/drawing/2014/main" id="{CA8C287C-258A-A02B-C085-DBE68CED5655}"/>
              </a:ext>
            </a:extLst>
          </p:cNvPr>
          <p:cNvSpPr txBox="1">
            <a:spLocks/>
          </p:cNvSpPr>
          <p:nvPr/>
        </p:nvSpPr>
        <p:spPr>
          <a:xfrm>
            <a:off x="2453952" y="1380703"/>
            <a:ext cx="9367934"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C99F41"/>
                </a:solidFill>
                <a:latin typeface="+mj-lt"/>
                <a:ea typeface="+mj-ea"/>
                <a:cs typeface="+mj-cs"/>
              </a:defRPr>
            </a:lvl1pPr>
          </a:lstStyle>
          <a:p>
            <a:pPr>
              <a:lnSpc>
                <a:spcPct val="90000"/>
              </a:lnSpc>
            </a:pPr>
            <a:endParaRPr lang="en-US" sz="4100" dirty="0"/>
          </a:p>
        </p:txBody>
      </p:sp>
      <p:sp>
        <p:nvSpPr>
          <p:cNvPr id="10" name="Title 9">
            <a:extLst>
              <a:ext uri="{FF2B5EF4-FFF2-40B4-BE49-F238E27FC236}">
                <a16:creationId xmlns:a16="http://schemas.microsoft.com/office/drawing/2014/main" id="{D8ACDC4F-4560-4E25-8E7E-B497D3F3BC05}"/>
              </a:ext>
            </a:extLst>
          </p:cNvPr>
          <p:cNvSpPr>
            <a:spLocks noGrp="1"/>
          </p:cNvSpPr>
          <p:nvPr>
            <p:ph type="title"/>
          </p:nvPr>
        </p:nvSpPr>
        <p:spPr>
          <a:xfrm>
            <a:off x="2212849" y="598399"/>
            <a:ext cx="9830134" cy="463431"/>
          </a:xfrm>
        </p:spPr>
        <p:txBody>
          <a:bodyPr/>
          <a:lstStyle/>
          <a:p>
            <a:r>
              <a:rPr lang="en-US" sz="4000" dirty="0"/>
              <a:t>How to Access the Georgia SLDS Parent Portal</a:t>
            </a:r>
            <a:br>
              <a:rPr lang="en-US" sz="4400" dirty="0"/>
            </a:br>
            <a:endParaRPr lang="en-US" dirty="0"/>
          </a:p>
        </p:txBody>
      </p:sp>
      <p:grpSp>
        <p:nvGrpSpPr>
          <p:cNvPr id="15" name="Group 14">
            <a:extLst>
              <a:ext uri="{FF2B5EF4-FFF2-40B4-BE49-F238E27FC236}">
                <a16:creationId xmlns:a16="http://schemas.microsoft.com/office/drawing/2014/main" id="{FD3FCC4B-8051-4742-82ED-C00948BB8EB5}"/>
              </a:ext>
            </a:extLst>
          </p:cNvPr>
          <p:cNvGrpSpPr/>
          <p:nvPr/>
        </p:nvGrpSpPr>
        <p:grpSpPr>
          <a:xfrm>
            <a:off x="594050" y="2570657"/>
            <a:ext cx="10453395" cy="3688944"/>
            <a:chOff x="594050" y="2570657"/>
            <a:chExt cx="10453395" cy="3688944"/>
          </a:xfrm>
        </p:grpSpPr>
        <p:pic>
          <p:nvPicPr>
            <p:cNvPr id="12" name="Picture 11">
              <a:extLst>
                <a:ext uri="{FF2B5EF4-FFF2-40B4-BE49-F238E27FC236}">
                  <a16:creationId xmlns:a16="http://schemas.microsoft.com/office/drawing/2014/main" id="{1FC0E3DA-B873-4317-F14E-CA5C5899F3E8}"/>
                </a:ext>
              </a:extLst>
            </p:cNvPr>
            <p:cNvPicPr>
              <a:picLocks noChangeAspect="1"/>
            </p:cNvPicPr>
            <p:nvPr/>
          </p:nvPicPr>
          <p:blipFill rotWithShape="1">
            <a:blip r:embed="rId2"/>
            <a:srcRect r="679"/>
            <a:stretch/>
          </p:blipFill>
          <p:spPr>
            <a:xfrm>
              <a:off x="594050" y="2570657"/>
              <a:ext cx="10453395" cy="3688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2CADC74-9F8E-FD7F-22BA-E59CD6D909A6}"/>
                </a:ext>
              </a:extLst>
            </p:cNvPr>
            <p:cNvPicPr>
              <a:picLocks noChangeAspect="1"/>
            </p:cNvPicPr>
            <p:nvPr/>
          </p:nvPicPr>
          <p:blipFill>
            <a:blip r:embed="rId3"/>
            <a:stretch>
              <a:fillRect/>
            </a:stretch>
          </p:blipFill>
          <p:spPr>
            <a:xfrm>
              <a:off x="2212849" y="2570657"/>
              <a:ext cx="8834596" cy="601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51127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05C03-EAF9-4863-8C07-13708326485A}"/>
              </a:ext>
            </a:extLst>
          </p:cNvPr>
          <p:cNvSpPr>
            <a:spLocks noGrp="1"/>
          </p:cNvSpPr>
          <p:nvPr>
            <p:ph type="title"/>
          </p:nvPr>
        </p:nvSpPr>
        <p:spPr>
          <a:xfrm>
            <a:off x="2445745" y="250927"/>
            <a:ext cx="9716109" cy="685800"/>
          </a:xfrm>
        </p:spPr>
        <p:txBody>
          <a:bodyPr/>
          <a:lstStyle/>
          <a:p>
            <a:r>
              <a:rPr lang="en-US" dirty="0"/>
              <a:t>Georgia Milestones Parent Resources</a:t>
            </a:r>
          </a:p>
        </p:txBody>
      </p:sp>
      <p:sp>
        <p:nvSpPr>
          <p:cNvPr id="11" name="TextBox 10">
            <a:extLst>
              <a:ext uri="{FF2B5EF4-FFF2-40B4-BE49-F238E27FC236}">
                <a16:creationId xmlns:a16="http://schemas.microsoft.com/office/drawing/2014/main" id="{82D64736-1587-5D28-668C-19B09F073AC2}"/>
              </a:ext>
            </a:extLst>
          </p:cNvPr>
          <p:cNvSpPr txBox="1"/>
          <p:nvPr/>
        </p:nvSpPr>
        <p:spPr>
          <a:xfrm>
            <a:off x="219456" y="1865376"/>
            <a:ext cx="11686032" cy="3970318"/>
          </a:xfrm>
          <a:prstGeom prst="rect">
            <a:avLst/>
          </a:prstGeom>
          <a:noFill/>
        </p:spPr>
        <p:txBody>
          <a:bodyPr wrap="square">
            <a:spAutoFit/>
          </a:bodyPr>
          <a:lstStyle/>
          <a:p>
            <a:pPr algn="l"/>
            <a:r>
              <a:rPr lang="en-US" sz="2400" b="1" i="0" u="none" strike="noStrike" dirty="0">
                <a:effectLst/>
                <a:hlinkClick r:id="rId2">
                  <a:extLst>
                    <a:ext uri="{A12FA001-AC4F-418D-AE19-62706E023703}">
                      <ahyp:hlinkClr xmlns:ahyp="http://schemas.microsoft.com/office/drawing/2018/hyperlinkcolor" val="tx"/>
                    </a:ext>
                  </a:extLst>
                </a:hlinkClick>
              </a:rPr>
              <a:t>Georgia Milestones ​Parent Q &amp; A</a:t>
            </a:r>
            <a:br>
              <a:rPr lang="en-US" sz="2400" b="1" i="0" dirty="0">
                <a:effectLst/>
              </a:rPr>
            </a:br>
            <a:r>
              <a:rPr lang="en-US" sz="2400" b="1" i="0" u="none" strike="noStrike" dirty="0">
                <a:effectLst/>
                <a:hlinkClick r:id="rId3">
                  <a:extLst>
                    <a:ext uri="{A12FA001-AC4F-418D-AE19-62706E023703}">
                      <ahyp:hlinkClr xmlns:ahyp="http://schemas.microsoft.com/office/drawing/2018/hyperlinkcolor" val="tx"/>
                    </a:ext>
                  </a:extLst>
                </a:hlinkClick>
              </a:rPr>
              <a:t>Georgia Milestones Parent Q &amp; A </a:t>
            </a:r>
            <a:r>
              <a:rPr lang="en-US" sz="2400" b="1" i="0" dirty="0">
                <a:effectLst/>
              </a:rPr>
              <a:t>​(Spanish)</a:t>
            </a:r>
            <a:endParaRPr lang="en-US" sz="2400" b="0" i="0" dirty="0">
              <a:effectLst/>
            </a:endParaRPr>
          </a:p>
          <a:p>
            <a:pPr algn="l"/>
            <a:r>
              <a:rPr lang="en-US" sz="2400" b="0" i="0" dirty="0">
                <a:effectLst/>
              </a:rPr>
              <a:t>​</a:t>
            </a:r>
          </a:p>
          <a:p>
            <a:pPr algn="l"/>
            <a:r>
              <a:rPr lang="en-US" sz="2400" b="1" i="0" dirty="0">
                <a:effectLst/>
              </a:rPr>
              <a:t>2022-2023 Study/Resource Guides​</a:t>
            </a:r>
            <a:br>
              <a:rPr lang="en-US" sz="2400" b="0" i="0" dirty="0">
                <a:effectLst/>
              </a:rPr>
            </a:br>
            <a:r>
              <a:rPr lang="en-US" sz="2400" b="1" i="0" u="none" strike="noStrike" dirty="0">
                <a:effectLst/>
                <a:hlinkClick r:id="rId4">
                  <a:extLst>
                    <a:ext uri="{A12FA001-AC4F-418D-AE19-62706E023703}">
                      <ahyp:hlinkClr xmlns:ahyp="http://schemas.microsoft.com/office/drawing/2018/hyperlinkcolor" val="tx"/>
                    </a:ext>
                  </a:extLst>
                </a:hlinkClick>
              </a:rPr>
              <a:t>​Grade 3</a:t>
            </a:r>
            <a:r>
              <a:rPr lang="en-US" sz="2400" b="1" i="0" dirty="0">
                <a:effectLst/>
              </a:rPr>
              <a:t> | </a:t>
            </a:r>
            <a:r>
              <a:rPr lang="en-US" sz="2400" b="1" i="0" u="none" strike="noStrike" dirty="0">
                <a:effectLst/>
                <a:hlinkClick r:id="rId5">
                  <a:extLst>
                    <a:ext uri="{A12FA001-AC4F-418D-AE19-62706E023703}">
                      <ahyp:hlinkClr xmlns:ahyp="http://schemas.microsoft.com/office/drawing/2018/hyperlinkcolor" val="tx"/>
                    </a:ext>
                  </a:extLst>
                </a:hlinkClick>
              </a:rPr>
              <a:t>Grade ​4</a:t>
            </a:r>
            <a:r>
              <a:rPr lang="en-US" sz="2400" b="1" i="0" dirty="0">
                <a:effectLst/>
              </a:rPr>
              <a:t> | </a:t>
            </a:r>
            <a:r>
              <a:rPr lang="en-US" sz="2400" b="1" i="0" u="none" strike="noStrike" dirty="0">
                <a:effectLst/>
                <a:hlinkClick r:id="rId6">
                  <a:extLst>
                    <a:ext uri="{A12FA001-AC4F-418D-AE19-62706E023703}">
                      <ahyp:hlinkClr xmlns:ahyp="http://schemas.microsoft.com/office/drawing/2018/hyperlinkcolor" val="tx"/>
                    </a:ext>
                  </a:extLst>
                </a:hlinkClick>
              </a:rPr>
              <a:t>Grade 5</a:t>
            </a:r>
            <a:r>
              <a:rPr lang="en-US" sz="2400" b="1" i="0" dirty="0">
                <a:effectLst/>
              </a:rPr>
              <a:t> | </a:t>
            </a:r>
            <a:r>
              <a:rPr lang="en-US" sz="2400" b="1" i="0" u="none" strike="noStrike" dirty="0">
                <a:effectLst/>
                <a:hlinkClick r:id="rId7">
                  <a:extLst>
                    <a:ext uri="{A12FA001-AC4F-418D-AE19-62706E023703}">
                      <ahyp:hlinkClr xmlns:ahyp="http://schemas.microsoft.com/office/drawing/2018/hyperlinkcolor" val="tx"/>
                    </a:ext>
                  </a:extLst>
                </a:hlinkClick>
              </a:rPr>
              <a:t>Grade 6</a:t>
            </a:r>
            <a:r>
              <a:rPr lang="en-US" sz="2400" b="1" i="0" dirty="0">
                <a:effectLst/>
              </a:rPr>
              <a:t> | </a:t>
            </a:r>
            <a:r>
              <a:rPr lang="en-US" sz="2400" b="1" i="0" u="none" strike="noStrike" dirty="0">
                <a:effectLst/>
                <a:hlinkClick r:id="rId8">
                  <a:extLst>
                    <a:ext uri="{A12FA001-AC4F-418D-AE19-62706E023703}">
                      <ahyp:hlinkClr xmlns:ahyp="http://schemas.microsoft.com/office/drawing/2018/hyperlinkcolor" val="tx"/>
                    </a:ext>
                  </a:extLst>
                </a:hlinkClick>
              </a:rPr>
              <a:t>Grade 7</a:t>
            </a:r>
            <a:r>
              <a:rPr lang="en-US" sz="2400" b="1" i="0" dirty="0">
                <a:effectLst/>
              </a:rPr>
              <a:t> | </a:t>
            </a:r>
            <a:r>
              <a:rPr lang="en-US" sz="2400" b="1" i="0" u="none" strike="noStrike" dirty="0">
                <a:effectLst/>
                <a:hlinkClick r:id="rId9">
                  <a:extLst>
                    <a:ext uri="{A12FA001-AC4F-418D-AE19-62706E023703}">
                      <ahyp:hlinkClr xmlns:ahyp="http://schemas.microsoft.com/office/drawing/2018/hyperlinkcolor" val="tx"/>
                    </a:ext>
                  </a:extLst>
                </a:hlinkClick>
              </a:rPr>
              <a:t>Grad​e 8​</a:t>
            </a:r>
            <a:r>
              <a:rPr lang="en-US" sz="2400" b="0" i="0" dirty="0">
                <a:effectLst/>
              </a:rPr>
              <a:t> | </a:t>
            </a:r>
            <a:r>
              <a:rPr lang="en-US" sz="2400" b="1" i="0" u="none" strike="noStrike" dirty="0">
                <a:effectLst/>
                <a:hlinkClick r:id="rId10">
                  <a:extLst>
                    <a:ext uri="{A12FA001-AC4F-418D-AE19-62706E023703}">
                      <ahyp:hlinkClr xmlns:ahyp="http://schemas.microsoft.com/office/drawing/2018/hyperlinkcolor" val="tx"/>
                    </a:ext>
                  </a:extLst>
                </a:hlinkClick>
              </a:rPr>
              <a:t>High School Physical Science (Grade 8 only)</a:t>
            </a:r>
            <a:r>
              <a:rPr lang="en-US" sz="2400" b="0" i="0" dirty="0">
                <a:effectLst/>
              </a:rPr>
              <a:t>​</a:t>
            </a:r>
            <a:r>
              <a:rPr lang="en-US" sz="2400" b="1" i="0" dirty="0">
                <a:effectLst/>
              </a:rPr>
              <a:t>​</a:t>
            </a:r>
            <a:br>
              <a:rPr lang="en-US" sz="2400" b="0" i="0" dirty="0">
                <a:effectLst/>
              </a:rPr>
            </a:br>
            <a:endParaRPr lang="en-US" sz="2400" b="0" i="0" dirty="0">
              <a:effectLst/>
            </a:endParaRPr>
          </a:p>
          <a:p>
            <a:pPr algn="l"/>
            <a:r>
              <a:rPr lang="en-US" sz="2400" b="1" i="0" u="none" strike="noStrike" dirty="0">
                <a:effectLst/>
                <a:hlinkClick r:id="rId11">
                  <a:extLst>
                    <a:ext uri="{A12FA001-AC4F-418D-AE19-62706E023703}">
                      <ahyp:hlinkClr xmlns:ahyp="http://schemas.microsoft.com/office/drawing/2018/hyperlinkcolor" val="tx"/>
                    </a:ext>
                  </a:extLst>
                </a:hlinkClick>
              </a:rPr>
              <a:t>American Literature and Composition</a:t>
            </a:r>
            <a:r>
              <a:rPr lang="en-US" sz="2400" b="0" i="0" dirty="0">
                <a:effectLst/>
              </a:rPr>
              <a:t>​​</a:t>
            </a:r>
            <a:r>
              <a:rPr lang="en-US" sz="2400" b="1" i="0" dirty="0">
                <a:effectLst/>
              </a:rPr>
              <a:t> | </a:t>
            </a:r>
            <a:r>
              <a:rPr lang="en-US" sz="2400" b="1" i="0" u="none" strike="noStrike" dirty="0">
                <a:effectLst/>
                <a:hlinkClick r:id="rId12">
                  <a:extLst>
                    <a:ext uri="{A12FA001-AC4F-418D-AE19-62706E023703}">
                      <ahyp:hlinkClr xmlns:ahyp="http://schemas.microsoft.com/office/drawing/2018/hyperlinkcolor" val="tx"/>
                    </a:ext>
                  </a:extLst>
                </a:hlinkClick>
              </a:rPr>
              <a:t>Coordinate Algebra</a:t>
            </a:r>
            <a:r>
              <a:rPr lang="en-US" sz="2400" b="1" i="0" dirty="0">
                <a:effectLst/>
              </a:rPr>
              <a:t> | </a:t>
            </a:r>
            <a:r>
              <a:rPr lang="en-US" sz="2400" b="1" i="0" u="none" strike="noStrike" dirty="0">
                <a:effectLst/>
                <a:hlinkClick r:id="rId13">
                  <a:extLst>
                    <a:ext uri="{A12FA001-AC4F-418D-AE19-62706E023703}">
                      <ahyp:hlinkClr xmlns:ahyp="http://schemas.microsoft.com/office/drawing/2018/hyperlinkcolor" val="tx"/>
                    </a:ext>
                  </a:extLst>
                </a:hlinkClick>
              </a:rPr>
              <a:t>Algebra I ​</a:t>
            </a:r>
            <a:r>
              <a:rPr lang="en-US" sz="2400" b="1" i="0" dirty="0">
                <a:effectLst/>
              </a:rPr>
              <a:t>|  </a:t>
            </a:r>
            <a:r>
              <a:rPr lang="en-US" sz="2400" b="1" i="0" u="none" strike="noStrike" dirty="0">
                <a:effectLst/>
                <a:hlinkClick r:id="rId14">
                  <a:extLst>
                    <a:ext uri="{A12FA001-AC4F-418D-AE19-62706E023703}">
                      <ahyp:hlinkClr xmlns:ahyp="http://schemas.microsoft.com/office/drawing/2018/hyperlinkcolor" val="tx"/>
                    </a:ext>
                  </a:extLst>
                </a:hlinkClick>
              </a:rPr>
              <a:t>Biology</a:t>
            </a:r>
            <a:r>
              <a:rPr lang="en-US" sz="2400" b="1" i="0" dirty="0">
                <a:effectLst/>
              </a:rPr>
              <a:t>​ | </a:t>
            </a:r>
          </a:p>
          <a:p>
            <a:pPr algn="l"/>
            <a:r>
              <a:rPr lang="en-US" sz="2400" b="1" i="0" u="none" strike="noStrike" dirty="0">
                <a:effectLst/>
                <a:hlinkClick r:id="rId15">
                  <a:extLst>
                    <a:ext uri="{A12FA001-AC4F-418D-AE19-62706E023703}">
                      <ahyp:hlinkClr xmlns:ahyp="http://schemas.microsoft.com/office/drawing/2018/hyperlinkcolor" val="tx"/>
                    </a:ext>
                  </a:extLst>
                </a:hlinkClick>
              </a:rPr>
              <a:t>US History</a:t>
            </a:r>
            <a:br>
              <a:rPr lang="en-US" b="0" i="0" dirty="0">
                <a:solidFill>
                  <a:srgbClr val="777777"/>
                </a:solidFill>
                <a:effectLst/>
                <a:latin typeface="HelveticaLTStd-Roman"/>
              </a:rPr>
            </a:br>
            <a:endParaRPr lang="en-US" b="0" i="0" dirty="0">
              <a:solidFill>
                <a:srgbClr val="777777"/>
              </a:solidFill>
              <a:effectLst/>
              <a:latin typeface="HelveticaLTStd-Roman"/>
            </a:endParaRPr>
          </a:p>
          <a:p>
            <a:pPr algn="l"/>
            <a:r>
              <a:rPr lang="en-US" b="1" i="0" dirty="0">
                <a:solidFill>
                  <a:srgbClr val="777777"/>
                </a:solidFill>
                <a:effectLst/>
                <a:latin typeface="HelveticaLTStd-Roman"/>
              </a:rPr>
              <a:t>​</a:t>
            </a:r>
            <a:r>
              <a:rPr lang="en-US" b="1" i="0" u="none" strike="noStrike" dirty="0">
                <a:solidFill>
                  <a:srgbClr val="346834"/>
                </a:solidFill>
                <a:effectLst/>
                <a:latin typeface="HelveticaLTStd-Roman"/>
                <a:hlinkClick r:id="rId16"/>
              </a:rPr>
              <a:t>​</a:t>
            </a:r>
            <a:endParaRPr lang="en-US" b="0" i="0" dirty="0">
              <a:solidFill>
                <a:srgbClr val="777777"/>
              </a:solidFill>
              <a:effectLst/>
              <a:latin typeface="HelveticaLTStd-Roman"/>
            </a:endParaRPr>
          </a:p>
        </p:txBody>
      </p:sp>
    </p:spTree>
    <p:extLst>
      <p:ext uri="{BB962C8B-B14F-4D97-AF65-F5344CB8AC3E}">
        <p14:creationId xmlns:p14="http://schemas.microsoft.com/office/powerpoint/2010/main" val="352911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A71D9F-A309-4FD0-9B43-E8D5E2A502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95" b="7179"/>
          <a:stretch/>
        </p:blipFill>
        <p:spPr>
          <a:xfrm>
            <a:off x="609598" y="1400364"/>
            <a:ext cx="10972800" cy="4743278"/>
          </a:xfrm>
          <a:prstGeom prst="rect">
            <a:avLst/>
          </a:prstGeom>
          <a:noFill/>
        </p:spPr>
      </p:pic>
      <p:sp>
        <p:nvSpPr>
          <p:cNvPr id="5" name="Title 4">
            <a:extLst>
              <a:ext uri="{FF2B5EF4-FFF2-40B4-BE49-F238E27FC236}">
                <a16:creationId xmlns:a16="http://schemas.microsoft.com/office/drawing/2014/main" id="{349CC1DC-14BC-4148-A3E0-29A6B6AE49CE}"/>
              </a:ext>
            </a:extLst>
          </p:cNvPr>
          <p:cNvSpPr>
            <a:spLocks noGrp="1"/>
          </p:cNvSpPr>
          <p:nvPr>
            <p:ph type="title"/>
          </p:nvPr>
        </p:nvSpPr>
        <p:spPr>
          <a:xfrm>
            <a:off x="4648199" y="250927"/>
            <a:ext cx="7513655" cy="685800"/>
          </a:xfrm>
        </p:spPr>
        <p:txBody>
          <a:bodyPr anchor="ctr">
            <a:normAutofit/>
          </a:bodyPr>
          <a:lstStyle/>
          <a:p>
            <a:pPr>
              <a:lnSpc>
                <a:spcPct val="90000"/>
              </a:lnSpc>
            </a:pPr>
            <a:r>
              <a:rPr lang="en-US" sz="4100" dirty="0"/>
              <a:t>Thank You For Your Participation!</a:t>
            </a:r>
          </a:p>
        </p:txBody>
      </p:sp>
    </p:spTree>
    <p:extLst>
      <p:ext uri="{BB962C8B-B14F-4D97-AF65-F5344CB8AC3E}">
        <p14:creationId xmlns:p14="http://schemas.microsoft.com/office/powerpoint/2010/main" val="94327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D4188-B4DA-4F3B-BC86-AAA49DF80F59}"/>
              </a:ext>
            </a:extLst>
          </p:cNvPr>
          <p:cNvSpPr>
            <a:spLocks noGrp="1"/>
          </p:cNvSpPr>
          <p:nvPr>
            <p:ph type="title"/>
          </p:nvPr>
        </p:nvSpPr>
        <p:spPr>
          <a:xfrm>
            <a:off x="3515360" y="252874"/>
            <a:ext cx="8676639" cy="685800"/>
          </a:xfrm>
        </p:spPr>
        <p:txBody>
          <a:bodyPr>
            <a:normAutofit fontScale="90000"/>
          </a:bodyPr>
          <a:lstStyle/>
          <a:p>
            <a:r>
              <a:rPr lang="en-US" dirty="0"/>
              <a:t>Purpose of the Georgia Milestones</a:t>
            </a:r>
          </a:p>
        </p:txBody>
      </p:sp>
      <p:graphicFrame>
        <p:nvGraphicFramePr>
          <p:cNvPr id="2" name="Diagram 1">
            <a:extLst>
              <a:ext uri="{FF2B5EF4-FFF2-40B4-BE49-F238E27FC236}">
                <a16:creationId xmlns:a16="http://schemas.microsoft.com/office/drawing/2014/main" id="{C2B969FE-0AE0-4BE7-AE74-3648DA937720}"/>
              </a:ext>
            </a:extLst>
          </p:cNvPr>
          <p:cNvGraphicFramePr/>
          <p:nvPr>
            <p:extLst>
              <p:ext uri="{D42A27DB-BD31-4B8C-83A1-F6EECF244321}">
                <p14:modId xmlns:p14="http://schemas.microsoft.com/office/powerpoint/2010/main" val="3545483657"/>
              </p:ext>
            </p:extLst>
          </p:nvPr>
        </p:nvGraphicFramePr>
        <p:xfrm>
          <a:off x="462708" y="1421176"/>
          <a:ext cx="11314323" cy="4869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86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ree arrows on bullseye">
            <a:extLst>
              <a:ext uri="{FF2B5EF4-FFF2-40B4-BE49-F238E27FC236}">
                <a16:creationId xmlns:a16="http://schemas.microsoft.com/office/drawing/2014/main" id="{1182D548-9924-4070-A271-A6D83377C8E4}"/>
              </a:ext>
            </a:extLst>
          </p:cNvPr>
          <p:cNvPicPr>
            <a:picLocks noChangeAspect="1"/>
          </p:cNvPicPr>
          <p:nvPr/>
        </p:nvPicPr>
        <p:blipFill rotWithShape="1">
          <a:blip r:embed="rId3">
            <a:extLst>
              <a:ext uri="{28A0092B-C50C-407E-A947-70E740481C1C}">
                <a14:useLocalDpi xmlns:a14="http://schemas.microsoft.com/office/drawing/2010/main" val="0"/>
              </a:ext>
            </a:extLst>
          </a:blip>
          <a:srcRect t="34004"/>
          <a:stretch/>
        </p:blipFill>
        <p:spPr>
          <a:xfrm>
            <a:off x="609598" y="1400364"/>
            <a:ext cx="10972800" cy="4743278"/>
          </a:xfrm>
          <a:prstGeom prst="rect">
            <a:avLst/>
          </a:prstGeom>
          <a:noFill/>
        </p:spPr>
      </p:pic>
      <p:sp>
        <p:nvSpPr>
          <p:cNvPr id="2" name="Title 1">
            <a:extLst>
              <a:ext uri="{FF2B5EF4-FFF2-40B4-BE49-F238E27FC236}">
                <a16:creationId xmlns:a16="http://schemas.microsoft.com/office/drawing/2014/main" id="{721D182B-F1ED-40D7-A4CA-99C1B903702D}"/>
              </a:ext>
            </a:extLst>
          </p:cNvPr>
          <p:cNvSpPr>
            <a:spLocks noGrp="1"/>
          </p:cNvSpPr>
          <p:nvPr>
            <p:ph type="title"/>
          </p:nvPr>
        </p:nvSpPr>
        <p:spPr>
          <a:xfrm>
            <a:off x="4648199" y="250927"/>
            <a:ext cx="7513655" cy="685800"/>
          </a:xfrm>
        </p:spPr>
        <p:txBody>
          <a:bodyPr anchor="ctr">
            <a:normAutofit/>
          </a:bodyPr>
          <a:lstStyle/>
          <a:p>
            <a:pPr>
              <a:lnSpc>
                <a:spcPct val="90000"/>
              </a:lnSpc>
            </a:pPr>
            <a:r>
              <a:rPr lang="en-US" sz="3700" dirty="0"/>
              <a:t>Assessment Performance and Scoring</a:t>
            </a:r>
          </a:p>
        </p:txBody>
      </p:sp>
    </p:spTree>
    <p:extLst>
      <p:ext uri="{BB962C8B-B14F-4D97-AF65-F5344CB8AC3E}">
        <p14:creationId xmlns:p14="http://schemas.microsoft.com/office/powerpoint/2010/main" val="197419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ACE7FB03-CD1F-4514-8B5F-9892E7F61AC9}"/>
              </a:ext>
            </a:extLst>
          </p:cNvPr>
          <p:cNvPicPr>
            <a:picLocks noGrp="1" noChangeAspect="1"/>
          </p:cNvPicPr>
          <p:nvPr>
            <p:ph idx="1"/>
          </p:nvPr>
        </p:nvPicPr>
        <p:blipFill>
          <a:blip r:embed="rId3"/>
          <a:stretch>
            <a:fillRect/>
          </a:stretch>
        </p:blipFill>
        <p:spPr>
          <a:xfrm>
            <a:off x="2440647" y="1491950"/>
            <a:ext cx="7108869" cy="4514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2">
            <a:extLst>
              <a:ext uri="{FF2B5EF4-FFF2-40B4-BE49-F238E27FC236}">
                <a16:creationId xmlns:a16="http://schemas.microsoft.com/office/drawing/2014/main" id="{BFCDB4C7-A9A4-4896-B13C-CF12890569AD}"/>
              </a:ext>
            </a:extLst>
          </p:cNvPr>
          <p:cNvSpPr>
            <a:spLocks noGrp="1"/>
          </p:cNvSpPr>
          <p:nvPr>
            <p:ph type="title"/>
          </p:nvPr>
        </p:nvSpPr>
        <p:spPr>
          <a:xfrm>
            <a:off x="4648199" y="250927"/>
            <a:ext cx="7513655" cy="685800"/>
          </a:xfrm>
        </p:spPr>
        <p:txBody>
          <a:bodyPr anchor="ctr">
            <a:normAutofit/>
          </a:bodyPr>
          <a:lstStyle/>
          <a:p>
            <a:pPr>
              <a:lnSpc>
                <a:spcPct val="90000"/>
              </a:lnSpc>
            </a:pPr>
            <a:r>
              <a:rPr lang="en-US" sz="3400" dirty="0"/>
              <a:t>Georgia Milestones Achievement Levels</a:t>
            </a:r>
          </a:p>
        </p:txBody>
      </p:sp>
    </p:spTree>
    <p:extLst>
      <p:ext uri="{BB962C8B-B14F-4D97-AF65-F5344CB8AC3E}">
        <p14:creationId xmlns:p14="http://schemas.microsoft.com/office/powerpoint/2010/main" val="268224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3DDE2F6-5397-47B2-AF94-BA3E115954B5}"/>
              </a:ext>
            </a:extLst>
          </p:cNvPr>
          <p:cNvSpPr>
            <a:spLocks noGrp="1"/>
          </p:cNvSpPr>
          <p:nvPr>
            <p:ph type="body" sz="half" idx="2"/>
          </p:nvPr>
        </p:nvSpPr>
        <p:spPr>
          <a:xfrm>
            <a:off x="146179" y="1679510"/>
            <a:ext cx="3362131" cy="2273669"/>
          </a:xfrm>
        </p:spPr>
        <p:style>
          <a:lnRef idx="1">
            <a:schemeClr val="accent1"/>
          </a:lnRef>
          <a:fillRef idx="2">
            <a:schemeClr val="accent1"/>
          </a:fillRef>
          <a:effectRef idx="1">
            <a:schemeClr val="accent1"/>
          </a:effectRef>
          <a:fontRef idx="minor">
            <a:schemeClr val="dk1"/>
          </a:fontRef>
        </p:style>
        <p:txBody>
          <a:bodyPr>
            <a:normAutofit/>
          </a:bodyPr>
          <a:lstStyle/>
          <a:p>
            <a:pPr algn="l">
              <a:lnSpc>
                <a:spcPct val="100000"/>
              </a:lnSpc>
            </a:pPr>
            <a:r>
              <a:rPr lang="en-US" sz="2000" b="1" i="0" dirty="0">
                <a:solidFill>
                  <a:schemeClr val="tx1"/>
                </a:solidFill>
                <a:effectLst/>
                <a:latin typeface="Oswald Light" panose="00000400000000000000" pitchFamily="2" charset="0"/>
              </a:rPr>
              <a:t>Georgia Milestones Achievement Level Descriptors for Parents</a:t>
            </a:r>
          </a:p>
          <a:p>
            <a:pPr algn="l">
              <a:lnSpc>
                <a:spcPct val="100000"/>
              </a:lnSpc>
            </a:pPr>
            <a:br>
              <a:rPr lang="en-US" sz="2000" b="1" i="0" dirty="0">
                <a:solidFill>
                  <a:srgbClr val="0C7C8E"/>
                </a:solidFill>
                <a:effectLst/>
                <a:latin typeface="Oswald Light" panose="00000400000000000000" pitchFamily="2" charset="0"/>
              </a:rPr>
            </a:br>
            <a:r>
              <a:rPr lang="en-US" b="1" i="0" u="none" strike="noStrike" dirty="0">
                <a:solidFill>
                  <a:srgbClr val="800080"/>
                </a:solidFill>
                <a:effectLst/>
                <a:latin typeface="HelveticaLTStd-Roman"/>
                <a:hlinkClick r:id="rId3">
                  <a:extLst>
                    <a:ext uri="{A12FA001-AC4F-418D-AE19-62706E023703}">
                      <ahyp:hlinkClr xmlns:ahyp="http://schemas.microsoft.com/office/drawing/2018/hyperlinkcolor" val="tx"/>
                    </a:ext>
                  </a:extLst>
                </a:hlinkClick>
              </a:rPr>
              <a:t>​</a:t>
            </a:r>
            <a:r>
              <a:rPr lang="en-US" b="1" i="0" u="none" strike="noStrike" dirty="0">
                <a:solidFill>
                  <a:schemeClr val="tx1"/>
                </a:solidFill>
                <a:effectLst/>
                <a:latin typeface="HelveticaLTStd-Roman"/>
                <a:hlinkClick r:id="rId3">
                  <a:extLst>
                    <a:ext uri="{A12FA001-AC4F-418D-AE19-62706E023703}">
                      <ahyp:hlinkClr xmlns:ahyp="http://schemas.microsoft.com/office/drawing/2018/hyperlinkcolor" val="tx"/>
                    </a:ext>
                  </a:extLst>
                </a:hlinkClick>
              </a:rPr>
              <a:t>Understanding the Georgia Milestones Achievement Levels</a:t>
            </a:r>
            <a:r>
              <a:rPr lang="en-US" b="1" i="0" u="none" strike="noStrike" dirty="0">
                <a:solidFill>
                  <a:srgbClr val="800080"/>
                </a:solidFill>
                <a:effectLst/>
                <a:latin typeface="HelveticaLTStd-Roman"/>
                <a:hlinkClick r:id="rId3">
                  <a:extLst>
                    <a:ext uri="{A12FA001-AC4F-418D-AE19-62706E023703}">
                      <ahyp:hlinkClr xmlns:ahyp="http://schemas.microsoft.com/office/drawing/2018/hyperlinkcolor" val="tx"/>
                    </a:ext>
                  </a:extLst>
                </a:hlinkClick>
              </a:rPr>
              <a:t>​</a:t>
            </a:r>
            <a:r>
              <a:rPr lang="en-US" b="1" i="0" dirty="0">
                <a:solidFill>
                  <a:srgbClr val="777777"/>
                </a:solidFill>
                <a:effectLst/>
                <a:latin typeface="HelveticaLTStd-Roman"/>
              </a:rPr>
              <a:t>​​</a:t>
            </a:r>
            <a:br>
              <a:rPr lang="en-US" b="0" i="0" dirty="0">
                <a:solidFill>
                  <a:srgbClr val="777777"/>
                </a:solidFill>
                <a:effectLst/>
                <a:latin typeface="HelveticaLTStd-Roman"/>
              </a:rPr>
            </a:br>
            <a:endParaRPr lang="en-US" b="0" i="0" dirty="0">
              <a:solidFill>
                <a:srgbClr val="777777"/>
              </a:solidFill>
              <a:effectLst/>
              <a:latin typeface="HelveticaLTStd-Roman"/>
            </a:endParaRPr>
          </a:p>
          <a:p>
            <a:pPr algn="l"/>
            <a:r>
              <a:rPr lang="en-US" b="1" i="0" u="none" strike="noStrike" dirty="0">
                <a:solidFill>
                  <a:schemeClr val="tx1"/>
                </a:solidFill>
                <a:effectLst/>
                <a:latin typeface="HelveticaLTStd-Roman"/>
                <a:hlinkClick r:id="rId4">
                  <a:extLst>
                    <a:ext uri="{A12FA001-AC4F-418D-AE19-62706E023703}">
                      <ahyp:hlinkClr xmlns:ahyp="http://schemas.microsoft.com/office/drawing/2018/hyperlinkcolor" val="tx"/>
                    </a:ext>
                  </a:extLst>
                </a:hlinkClick>
              </a:rPr>
              <a:t>Achievement Level Descriptors</a:t>
            </a:r>
            <a:endParaRPr lang="en-US" b="0" i="0" dirty="0">
              <a:solidFill>
                <a:schemeClr val="tx1"/>
              </a:solidFill>
              <a:effectLst/>
              <a:latin typeface="HelveticaLTStd-Roman"/>
            </a:endParaRPr>
          </a:p>
          <a:p>
            <a:endParaRPr lang="en-US" dirty="0"/>
          </a:p>
        </p:txBody>
      </p:sp>
      <p:sp>
        <p:nvSpPr>
          <p:cNvPr id="12" name="Title 3">
            <a:extLst>
              <a:ext uri="{FF2B5EF4-FFF2-40B4-BE49-F238E27FC236}">
                <a16:creationId xmlns:a16="http://schemas.microsoft.com/office/drawing/2014/main" id="{6F38C184-1A55-4983-8DA8-3B0F63B9C623}"/>
              </a:ext>
            </a:extLst>
          </p:cNvPr>
          <p:cNvSpPr>
            <a:spLocks noGrp="1"/>
          </p:cNvSpPr>
          <p:nvPr>
            <p:ph type="title"/>
          </p:nvPr>
        </p:nvSpPr>
        <p:spPr>
          <a:xfrm>
            <a:off x="304800" y="76201"/>
            <a:ext cx="10972800" cy="639763"/>
          </a:xfrm>
        </p:spPr>
        <p:txBody>
          <a:bodyPr>
            <a:normAutofit fontScale="90000"/>
          </a:bodyPr>
          <a:lstStyle/>
          <a:p>
            <a:r>
              <a:rPr lang="en-US" dirty="0"/>
              <a:t>Achievement Level Descriptors</a:t>
            </a:r>
          </a:p>
        </p:txBody>
      </p:sp>
      <p:pic>
        <p:nvPicPr>
          <p:cNvPr id="8" name="Content Placeholder 7">
            <a:extLst>
              <a:ext uri="{FF2B5EF4-FFF2-40B4-BE49-F238E27FC236}">
                <a16:creationId xmlns:a16="http://schemas.microsoft.com/office/drawing/2014/main" id="{A9E7A342-94B8-63E5-976F-57039A1FA66F}"/>
              </a:ext>
            </a:extLst>
          </p:cNvPr>
          <p:cNvPicPr>
            <a:picLocks noGrp="1" noChangeAspect="1"/>
          </p:cNvPicPr>
          <p:nvPr>
            <p:ph idx="1"/>
          </p:nvPr>
        </p:nvPicPr>
        <p:blipFill>
          <a:blip r:embed="rId5"/>
          <a:stretch>
            <a:fillRect/>
          </a:stretch>
        </p:blipFill>
        <p:spPr>
          <a:xfrm>
            <a:off x="3984412" y="1021866"/>
            <a:ext cx="8061409" cy="4943239"/>
          </a:xfrm>
        </p:spPr>
      </p:pic>
    </p:spTree>
    <p:extLst>
      <p:ext uri="{BB962C8B-B14F-4D97-AF65-F5344CB8AC3E}">
        <p14:creationId xmlns:p14="http://schemas.microsoft.com/office/powerpoint/2010/main" val="358254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sks in empty classroom">
            <a:extLst>
              <a:ext uri="{FF2B5EF4-FFF2-40B4-BE49-F238E27FC236}">
                <a16:creationId xmlns:a16="http://schemas.microsoft.com/office/drawing/2014/main" id="{446FD6AC-6854-43F5-9501-F162ECB5D6F3}"/>
              </a:ext>
            </a:extLst>
          </p:cNvPr>
          <p:cNvPicPr>
            <a:picLocks noChangeAspect="1"/>
          </p:cNvPicPr>
          <p:nvPr/>
        </p:nvPicPr>
        <p:blipFill rotWithShape="1">
          <a:blip r:embed="rId3">
            <a:alphaModFix amt="34000"/>
          </a:blip>
          <a:srcRect t="27818" b="25469"/>
          <a:stretch/>
        </p:blipFill>
        <p:spPr>
          <a:xfrm>
            <a:off x="304800" y="1400060"/>
            <a:ext cx="11582399" cy="4817859"/>
          </a:xfrm>
          <a:prstGeom prst="rect">
            <a:avLst/>
          </a:prstGeom>
          <a:noFill/>
        </p:spPr>
      </p:pic>
      <p:sp>
        <p:nvSpPr>
          <p:cNvPr id="7" name="TextBox 6">
            <a:extLst>
              <a:ext uri="{FF2B5EF4-FFF2-40B4-BE49-F238E27FC236}">
                <a16:creationId xmlns:a16="http://schemas.microsoft.com/office/drawing/2014/main" id="{D7076456-DE32-4DA5-8847-D1D0A7A961F9}"/>
              </a:ext>
            </a:extLst>
          </p:cNvPr>
          <p:cNvSpPr txBox="1"/>
          <p:nvPr/>
        </p:nvSpPr>
        <p:spPr>
          <a:xfrm>
            <a:off x="304800" y="2917017"/>
            <a:ext cx="11582399" cy="339564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spcBef>
                <a:spcPct val="20000"/>
              </a:spcBef>
            </a:pPr>
            <a:r>
              <a:rPr lang="en-US" sz="3600" dirty="0">
                <a:solidFill>
                  <a:schemeClr val="tx1">
                    <a:lumMod val="75000"/>
                    <a:lumOff val="25000"/>
                  </a:schemeClr>
                </a:solidFill>
              </a:rPr>
              <a:t>                    </a:t>
            </a:r>
            <a:r>
              <a:rPr lang="en-US" sz="3600" u="sng" dirty="0">
                <a:solidFill>
                  <a:schemeClr val="tx1">
                    <a:lumMod val="75000"/>
                    <a:lumOff val="25000"/>
                  </a:schemeClr>
                </a:solidFill>
              </a:rPr>
              <a:t>ELA</a:t>
            </a:r>
            <a:r>
              <a:rPr lang="en-US" sz="3600" dirty="0">
                <a:solidFill>
                  <a:schemeClr val="tx1">
                    <a:lumMod val="75000"/>
                    <a:lumOff val="25000"/>
                  </a:schemeClr>
                </a:solidFill>
              </a:rPr>
              <a:t>				              </a:t>
            </a:r>
            <a:r>
              <a:rPr lang="en-US" sz="3600" u="sng" dirty="0">
                <a:solidFill>
                  <a:schemeClr val="tx1">
                    <a:lumMod val="75000"/>
                    <a:lumOff val="25000"/>
                  </a:schemeClr>
                </a:solidFill>
              </a:rPr>
              <a:t>Math</a:t>
            </a:r>
            <a:endParaRPr lang="en-US" sz="3600" dirty="0">
              <a:solidFill>
                <a:schemeClr val="tx1">
                  <a:lumMod val="75000"/>
                  <a:lumOff val="25000"/>
                </a:schemeClr>
              </a:solidFill>
            </a:endParaRPr>
          </a:p>
          <a:p>
            <a:pPr>
              <a:spcBef>
                <a:spcPct val="20000"/>
              </a:spcBef>
            </a:pPr>
            <a:r>
              <a:rPr lang="en-US" sz="3200" kern="1200" dirty="0">
                <a:solidFill>
                  <a:schemeClr val="tx1">
                    <a:lumMod val="75000"/>
                    <a:lumOff val="25000"/>
                  </a:schemeClr>
                </a:solidFill>
                <a:latin typeface="+mn-lt"/>
                <a:ea typeface="+mn-ea"/>
                <a:cs typeface="+mn-cs"/>
              </a:rPr>
              <a:t>Part I - Wednesday, May 3</a:t>
            </a:r>
            <a:r>
              <a:rPr lang="en-US" sz="3200" kern="1200" baseline="30000" dirty="0">
                <a:solidFill>
                  <a:schemeClr val="tx1">
                    <a:lumMod val="75000"/>
                    <a:lumOff val="25000"/>
                  </a:schemeClr>
                </a:solidFill>
                <a:latin typeface="+mn-lt"/>
                <a:ea typeface="+mn-ea"/>
                <a:cs typeface="+mn-cs"/>
              </a:rPr>
              <a:t>rd</a:t>
            </a:r>
            <a:r>
              <a:rPr lang="en-US" sz="3200" kern="1200" dirty="0">
                <a:solidFill>
                  <a:schemeClr val="tx1">
                    <a:lumMod val="75000"/>
                    <a:lumOff val="25000"/>
                  </a:schemeClr>
                </a:solidFill>
                <a:latin typeface="+mn-lt"/>
                <a:ea typeface="+mn-ea"/>
                <a:cs typeface="+mn-cs"/>
              </a:rPr>
              <a:t> 		Part I – Tuesday, May 9</a:t>
            </a:r>
            <a:r>
              <a:rPr lang="en-US" sz="3200" kern="1200" baseline="30000" dirty="0">
                <a:solidFill>
                  <a:schemeClr val="tx1">
                    <a:lumMod val="75000"/>
                    <a:lumOff val="25000"/>
                  </a:schemeClr>
                </a:solidFill>
                <a:latin typeface="+mn-lt"/>
                <a:ea typeface="+mn-ea"/>
                <a:cs typeface="+mn-cs"/>
              </a:rPr>
              <a:t>th</a:t>
            </a:r>
            <a:r>
              <a:rPr lang="en-US" sz="3200" kern="1200" dirty="0">
                <a:solidFill>
                  <a:schemeClr val="tx1">
                    <a:lumMod val="75000"/>
                    <a:lumOff val="25000"/>
                  </a:schemeClr>
                </a:solidFill>
                <a:latin typeface="+mn-lt"/>
                <a:ea typeface="+mn-ea"/>
                <a:cs typeface="+mn-cs"/>
              </a:rPr>
              <a:t> </a:t>
            </a:r>
            <a:r>
              <a:rPr lang="en-US" sz="3200" kern="1200" baseline="30000" dirty="0">
                <a:solidFill>
                  <a:schemeClr val="tx1">
                    <a:lumMod val="75000"/>
                    <a:lumOff val="25000"/>
                  </a:schemeClr>
                </a:solidFill>
                <a:latin typeface="+mn-lt"/>
                <a:ea typeface="+mn-ea"/>
                <a:cs typeface="+mn-cs"/>
              </a:rPr>
              <a:t>	</a:t>
            </a:r>
          </a:p>
          <a:p>
            <a:pPr>
              <a:spcBef>
                <a:spcPct val="20000"/>
              </a:spcBef>
            </a:pPr>
            <a:r>
              <a:rPr lang="en-US" sz="3200" kern="1200" dirty="0">
                <a:solidFill>
                  <a:schemeClr val="tx1">
                    <a:lumMod val="75000"/>
                    <a:lumOff val="25000"/>
                  </a:schemeClr>
                </a:solidFill>
                <a:latin typeface="+mn-lt"/>
                <a:ea typeface="+mn-ea"/>
                <a:cs typeface="+mn-cs"/>
              </a:rPr>
              <a:t>Part II - Thursday, May 4</a:t>
            </a:r>
            <a:r>
              <a:rPr lang="en-US" sz="3200" kern="1200" baseline="30000" dirty="0">
                <a:solidFill>
                  <a:schemeClr val="tx1">
                    <a:lumMod val="75000"/>
                    <a:lumOff val="25000"/>
                  </a:schemeClr>
                </a:solidFill>
                <a:latin typeface="+mn-lt"/>
                <a:ea typeface="+mn-ea"/>
                <a:cs typeface="+mn-cs"/>
              </a:rPr>
              <a:t>th</a:t>
            </a:r>
            <a:r>
              <a:rPr lang="en-US" sz="3200" kern="1200" dirty="0">
                <a:solidFill>
                  <a:schemeClr val="tx1">
                    <a:lumMod val="75000"/>
                    <a:lumOff val="25000"/>
                  </a:schemeClr>
                </a:solidFill>
                <a:latin typeface="+mn-lt"/>
                <a:ea typeface="+mn-ea"/>
                <a:cs typeface="+mn-cs"/>
              </a:rPr>
              <a:t> 			Part II – Wednesday, May 10</a:t>
            </a:r>
            <a:r>
              <a:rPr lang="en-US" sz="3200" kern="1200" baseline="30000" dirty="0">
                <a:solidFill>
                  <a:schemeClr val="tx1">
                    <a:lumMod val="75000"/>
                    <a:lumOff val="25000"/>
                  </a:schemeClr>
                </a:solidFill>
                <a:latin typeface="+mn-lt"/>
                <a:ea typeface="+mn-ea"/>
                <a:cs typeface="+mn-cs"/>
              </a:rPr>
              <a:t>th</a:t>
            </a:r>
            <a:r>
              <a:rPr lang="en-US" sz="3200" kern="1200" dirty="0">
                <a:solidFill>
                  <a:schemeClr val="tx1">
                    <a:lumMod val="75000"/>
                    <a:lumOff val="25000"/>
                  </a:schemeClr>
                </a:solidFill>
                <a:latin typeface="+mn-lt"/>
                <a:ea typeface="+mn-ea"/>
                <a:cs typeface="+mn-cs"/>
              </a:rPr>
              <a:t> </a:t>
            </a:r>
          </a:p>
          <a:p>
            <a:pPr>
              <a:spcBef>
                <a:spcPct val="20000"/>
              </a:spcBef>
            </a:pPr>
            <a:r>
              <a:rPr lang="en-US" sz="3200" dirty="0">
                <a:solidFill>
                  <a:schemeClr val="tx1">
                    <a:lumMod val="75000"/>
                    <a:lumOff val="25000"/>
                  </a:schemeClr>
                </a:solidFill>
              </a:rPr>
              <a:t>Part III - Friday, May 5</a:t>
            </a:r>
            <a:r>
              <a:rPr lang="en-US" sz="3200" baseline="30000" dirty="0">
                <a:solidFill>
                  <a:schemeClr val="tx1">
                    <a:lumMod val="75000"/>
                    <a:lumOff val="25000"/>
                  </a:schemeClr>
                </a:solidFill>
              </a:rPr>
              <a:t>th</a:t>
            </a:r>
            <a:r>
              <a:rPr lang="en-US" sz="3200" dirty="0">
                <a:solidFill>
                  <a:schemeClr val="tx1">
                    <a:lumMod val="75000"/>
                    <a:lumOff val="25000"/>
                  </a:schemeClr>
                </a:solidFill>
              </a:rPr>
              <a:t> 	</a:t>
            </a:r>
            <a:endParaRPr lang="en-US" sz="800" dirty="0">
              <a:solidFill>
                <a:schemeClr val="tx1">
                  <a:lumMod val="75000"/>
                  <a:lumOff val="25000"/>
                </a:schemeClr>
              </a:solidFill>
            </a:endParaRPr>
          </a:p>
          <a:p>
            <a:pPr>
              <a:spcBef>
                <a:spcPct val="20000"/>
              </a:spcBef>
            </a:pPr>
            <a:endParaRPr lang="en-US" sz="800" dirty="0">
              <a:solidFill>
                <a:schemeClr val="tx1">
                  <a:lumMod val="75000"/>
                  <a:lumOff val="25000"/>
                </a:schemeClr>
              </a:solidFill>
            </a:endParaRPr>
          </a:p>
          <a:p>
            <a:pPr>
              <a:spcBef>
                <a:spcPct val="20000"/>
              </a:spcBef>
            </a:pPr>
            <a:r>
              <a:rPr lang="en-US" sz="3200" dirty="0">
                <a:solidFill>
                  <a:schemeClr val="tx1">
                    <a:lumMod val="75000"/>
                    <a:lumOff val="25000"/>
                  </a:schemeClr>
                </a:solidFill>
              </a:rPr>
              <a:t>			5</a:t>
            </a:r>
            <a:r>
              <a:rPr lang="en-US" sz="3200" baseline="30000" dirty="0">
                <a:solidFill>
                  <a:schemeClr val="tx1">
                    <a:lumMod val="75000"/>
                    <a:lumOff val="25000"/>
                  </a:schemeClr>
                </a:solidFill>
              </a:rPr>
              <a:t>th</a:t>
            </a:r>
            <a:r>
              <a:rPr lang="en-US" sz="3200" dirty="0">
                <a:solidFill>
                  <a:schemeClr val="tx1">
                    <a:lumMod val="75000"/>
                    <a:lumOff val="25000"/>
                  </a:schemeClr>
                </a:solidFill>
              </a:rPr>
              <a:t> Grade Only: Science – Thursday, May 11</a:t>
            </a:r>
            <a:r>
              <a:rPr lang="en-US" sz="3200" baseline="30000" dirty="0">
                <a:solidFill>
                  <a:schemeClr val="tx1">
                    <a:lumMod val="75000"/>
                    <a:lumOff val="25000"/>
                  </a:schemeClr>
                </a:solidFill>
              </a:rPr>
              <a:t>th</a:t>
            </a:r>
            <a:r>
              <a:rPr lang="en-US" sz="3200" dirty="0">
                <a:solidFill>
                  <a:schemeClr val="tx1">
                    <a:lumMod val="75000"/>
                    <a:lumOff val="25000"/>
                  </a:schemeClr>
                </a:solidFill>
              </a:rPr>
              <a:t> 	</a:t>
            </a:r>
            <a:endParaRPr lang="en-US" sz="3200" kern="1200" dirty="0">
              <a:solidFill>
                <a:schemeClr val="tx1">
                  <a:lumMod val="75000"/>
                  <a:lumOff val="25000"/>
                </a:schemeClr>
              </a:solidFill>
              <a:latin typeface="+mn-lt"/>
              <a:ea typeface="+mn-ea"/>
              <a:cs typeface="+mn-cs"/>
            </a:endParaRPr>
          </a:p>
        </p:txBody>
      </p:sp>
      <p:sp>
        <p:nvSpPr>
          <p:cNvPr id="6" name="Title 5">
            <a:extLst>
              <a:ext uri="{FF2B5EF4-FFF2-40B4-BE49-F238E27FC236}">
                <a16:creationId xmlns:a16="http://schemas.microsoft.com/office/drawing/2014/main" id="{C671760C-34A1-4BBB-8525-FC2F0244CE7B}"/>
              </a:ext>
            </a:extLst>
          </p:cNvPr>
          <p:cNvSpPr>
            <a:spLocks noGrp="1"/>
          </p:cNvSpPr>
          <p:nvPr>
            <p:ph type="title"/>
          </p:nvPr>
        </p:nvSpPr>
        <p:spPr>
          <a:xfrm>
            <a:off x="4800600" y="252874"/>
            <a:ext cx="7391399" cy="685800"/>
          </a:xfrm>
        </p:spPr>
        <p:txBody>
          <a:bodyPr vert="horz" lIns="91440" tIns="45720" rIns="91440" bIns="45720" rtlCol="0" anchor="ctr">
            <a:normAutofit/>
          </a:bodyPr>
          <a:lstStyle/>
          <a:p>
            <a:pPr>
              <a:lnSpc>
                <a:spcPct val="90000"/>
              </a:lnSpc>
            </a:pPr>
            <a:r>
              <a:rPr lang="en-US" sz="4100" b="1" kern="1200" dirty="0">
                <a:latin typeface="+mj-lt"/>
                <a:ea typeface="+mj-ea"/>
                <a:cs typeface="+mj-cs"/>
              </a:rPr>
              <a:t>GMAS Assessment Dates</a:t>
            </a:r>
          </a:p>
        </p:txBody>
      </p:sp>
    </p:spTree>
    <p:extLst>
      <p:ext uri="{BB962C8B-B14F-4D97-AF65-F5344CB8AC3E}">
        <p14:creationId xmlns:p14="http://schemas.microsoft.com/office/powerpoint/2010/main" val="136021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chairs&#10;&#10;Description automatically generated with medium confidence">
            <a:extLst>
              <a:ext uri="{FF2B5EF4-FFF2-40B4-BE49-F238E27FC236}">
                <a16:creationId xmlns:a16="http://schemas.microsoft.com/office/drawing/2014/main" id="{0DA87835-539B-F4C4-9644-45CEA2FF311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749" b="30247"/>
          <a:stretch/>
        </p:blipFill>
        <p:spPr>
          <a:xfrm>
            <a:off x="609598" y="1400364"/>
            <a:ext cx="10972800" cy="4743278"/>
          </a:xfrm>
          <a:prstGeom prst="rect">
            <a:avLst/>
          </a:prstGeom>
          <a:noFill/>
        </p:spPr>
      </p:pic>
      <p:sp>
        <p:nvSpPr>
          <p:cNvPr id="4" name="Title 3">
            <a:extLst>
              <a:ext uri="{FF2B5EF4-FFF2-40B4-BE49-F238E27FC236}">
                <a16:creationId xmlns:a16="http://schemas.microsoft.com/office/drawing/2014/main" id="{53879233-50A7-422E-8936-7AED1806AE03}"/>
              </a:ext>
            </a:extLst>
          </p:cNvPr>
          <p:cNvSpPr>
            <a:spLocks noGrp="1"/>
          </p:cNvSpPr>
          <p:nvPr>
            <p:ph type="title"/>
          </p:nvPr>
        </p:nvSpPr>
        <p:spPr>
          <a:xfrm>
            <a:off x="4648199" y="250927"/>
            <a:ext cx="7513655" cy="685800"/>
          </a:xfrm>
        </p:spPr>
        <p:txBody>
          <a:bodyPr anchor="ctr">
            <a:normAutofit/>
          </a:bodyPr>
          <a:lstStyle/>
          <a:p>
            <a:pPr>
              <a:lnSpc>
                <a:spcPct val="90000"/>
              </a:lnSpc>
            </a:pPr>
            <a:r>
              <a:rPr lang="en-US" sz="3700" dirty="0"/>
              <a:t>Assessment Design and Item Types</a:t>
            </a:r>
          </a:p>
        </p:txBody>
      </p:sp>
    </p:spTree>
    <p:extLst>
      <p:ext uri="{BB962C8B-B14F-4D97-AF65-F5344CB8AC3E}">
        <p14:creationId xmlns:p14="http://schemas.microsoft.com/office/powerpoint/2010/main" val="394276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able&#10;&#10;Description automatically generated">
            <a:extLst>
              <a:ext uri="{FF2B5EF4-FFF2-40B4-BE49-F238E27FC236}">
                <a16:creationId xmlns:a16="http://schemas.microsoft.com/office/drawing/2014/main" id="{7C2C5F95-A9A4-4F57-80AE-37CCB80A3AF5}"/>
              </a:ext>
            </a:extLst>
          </p:cNvPr>
          <p:cNvPicPr>
            <a:picLocks noGrp="1" noChangeAspect="1"/>
          </p:cNvPicPr>
          <p:nvPr>
            <p:ph type="pic" sz="quarter" idx="14"/>
          </p:nvPr>
        </p:nvPicPr>
        <p:blipFill rotWithShape="1">
          <a:blip r:embed="rId3"/>
          <a:srcRect t="1987" b="1987"/>
          <a:stretch/>
        </p:blipFill>
        <p:spPr>
          <a:xfrm>
            <a:off x="0" y="533411"/>
            <a:ext cx="12192000" cy="4419578"/>
          </a:xfrm>
          <a:noFill/>
        </p:spPr>
      </p:pic>
      <p:sp>
        <p:nvSpPr>
          <p:cNvPr id="11" name="Text Placeholder 2">
            <a:extLst>
              <a:ext uri="{FF2B5EF4-FFF2-40B4-BE49-F238E27FC236}">
                <a16:creationId xmlns:a16="http://schemas.microsoft.com/office/drawing/2014/main" id="{FB802C84-18CA-43C1-93CF-4C2A44A2133F}"/>
              </a:ext>
            </a:extLst>
          </p:cNvPr>
          <p:cNvSpPr>
            <a:spLocks noGrp="1"/>
          </p:cNvSpPr>
          <p:nvPr>
            <p:ph type="body" sz="quarter" idx="18"/>
          </p:nvPr>
        </p:nvSpPr>
        <p:spPr>
          <a:xfrm>
            <a:off x="6096000" y="5210093"/>
            <a:ext cx="2923430" cy="642068"/>
          </a:xfrm>
          <a:ln w="41275">
            <a:solidFill>
              <a:schemeClr val="tx1"/>
            </a:solidFill>
          </a:ln>
        </p:spPr>
        <p:style>
          <a:lnRef idx="1">
            <a:schemeClr val="accent6"/>
          </a:lnRef>
          <a:fillRef idx="2">
            <a:schemeClr val="accent6"/>
          </a:fillRef>
          <a:effectRef idx="1">
            <a:schemeClr val="accent6"/>
          </a:effectRef>
          <a:fontRef idx="minor">
            <a:schemeClr val="dk1"/>
          </a:fontRef>
        </p:style>
        <p:txBody>
          <a:bodyPr/>
          <a:lstStyle/>
          <a:p>
            <a:pPr marL="0" indent="0">
              <a:buNone/>
            </a:pPr>
            <a:r>
              <a:rPr lang="en-US" dirty="0"/>
              <a:t>Assessment Times</a:t>
            </a:r>
          </a:p>
        </p:txBody>
      </p:sp>
    </p:spTree>
    <p:extLst>
      <p:ext uri="{BB962C8B-B14F-4D97-AF65-F5344CB8AC3E}">
        <p14:creationId xmlns:p14="http://schemas.microsoft.com/office/powerpoint/2010/main" val="3998788269"/>
      </p:ext>
    </p:extLst>
  </p:cSld>
  <p:clrMapOvr>
    <a:masterClrMapping/>
  </p:clrMapOvr>
</p:sld>
</file>

<file path=ppt/theme/theme1.xml><?xml version="1.0" encoding="utf-8"?>
<a:theme xmlns:a="http://schemas.openxmlformats.org/drawingml/2006/main" name="Fult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lton2" id="{F0CFC1BE-29D8-4600-8BB7-58F7DF7EA4B4}" vid="{8B442CFE-91F8-4DDF-A49C-779970BD90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40972CA7703546B2E0A57D0698FB69" ma:contentTypeVersion="12" ma:contentTypeDescription="Create a new document." ma:contentTypeScope="" ma:versionID="013d62f2414158728e990b12ab4cb13c">
  <xsd:schema xmlns:xsd="http://www.w3.org/2001/XMLSchema" xmlns:xs="http://www.w3.org/2001/XMLSchema" xmlns:p="http://schemas.microsoft.com/office/2006/metadata/properties" xmlns:ns2="f077341d-c808-4fe9-bbd0-1bea7417b37e" xmlns:ns3="bc3f76d2-b9bb-4e30-91f1-bba24d089dcf" targetNamespace="http://schemas.microsoft.com/office/2006/metadata/properties" ma:root="true" ma:fieldsID="452ed43f3a5b4932e825ee93e29fe0be" ns2:_="" ns3:_="">
    <xsd:import namespace="f077341d-c808-4fe9-bbd0-1bea7417b37e"/>
    <xsd:import namespace="bc3f76d2-b9bb-4e30-91f1-bba24d089d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77341d-c808-4fe9-bbd0-1bea7417b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3f76d2-b9bb-4e30-91f1-bba24d089d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9C5A9-2898-4CB4-BDA6-A08E3178DE77}">
  <ds:schemaRefs>
    <ds:schemaRef ds:uri="http://schemas.microsoft.com/sharepoint/v3/contenttype/forms"/>
  </ds:schemaRefs>
</ds:datastoreItem>
</file>

<file path=customXml/itemProps2.xml><?xml version="1.0" encoding="utf-8"?>
<ds:datastoreItem xmlns:ds="http://schemas.openxmlformats.org/officeDocument/2006/customXml" ds:itemID="{8A30325E-CEE3-4FF1-8703-8C64685D9DCD}">
  <ds:schemaRefs>
    <ds:schemaRef ds:uri="http://schemas.microsoft.com/office/2006/documentManagement/types"/>
    <ds:schemaRef ds:uri="f50cecb1-7c71-424f-bfcd-d937854414f8"/>
    <ds:schemaRef ds:uri="http://www.w3.org/XML/1998/namespace"/>
    <ds:schemaRef ds:uri="http://purl.org/dc/elements/1.1/"/>
    <ds:schemaRef ds:uri="11f94dbe-1ea6-456a-a47b-36947d4c4b14"/>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56118771-d351-4a2f-8ef6-c04febc97a52"/>
    <ds:schemaRef ds:uri="1f6e0e3d-68fc-4fb6-a0a6-6692e35a5484"/>
  </ds:schemaRefs>
</ds:datastoreItem>
</file>

<file path=customXml/itemProps3.xml><?xml version="1.0" encoding="utf-8"?>
<ds:datastoreItem xmlns:ds="http://schemas.openxmlformats.org/officeDocument/2006/customXml" ds:itemID="{8081BEE8-E2AE-4933-B5E6-1508B5C9B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77341d-c808-4fe9-bbd0-1bea7417b37e"/>
    <ds:schemaRef ds:uri="bc3f76d2-b9bb-4e30-91f1-bba24d089d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Fulton2</Template>
  <TotalTime>886</TotalTime>
  <Words>955</Words>
  <Application>Microsoft Office PowerPoint</Application>
  <PresentationFormat>Widescreen</PresentationFormat>
  <Paragraphs>82</Paragraphs>
  <Slides>23</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Abril Display</vt:lpstr>
      <vt:lpstr>Arial</vt:lpstr>
      <vt:lpstr>Calibri</vt:lpstr>
      <vt:lpstr>HelveticaLTStd-Roman</vt:lpstr>
      <vt:lpstr>Oswald Light</vt:lpstr>
      <vt:lpstr>Roboto</vt:lpstr>
      <vt:lpstr>Fulton2</vt:lpstr>
      <vt:lpstr>Georgia Milestones Assessment System</vt:lpstr>
      <vt:lpstr>Goals for Today</vt:lpstr>
      <vt:lpstr>Purpose of the Georgia Milestones</vt:lpstr>
      <vt:lpstr>Assessment Performance and Scoring</vt:lpstr>
      <vt:lpstr>Georgia Milestones Achievement Levels</vt:lpstr>
      <vt:lpstr>Achievement Level Descriptors</vt:lpstr>
      <vt:lpstr>GMAS Assessment Dates</vt:lpstr>
      <vt:lpstr>Assessment Design and Item Types</vt:lpstr>
      <vt:lpstr>PowerPoint Presentation</vt:lpstr>
      <vt:lpstr>English Language Arts Item Types </vt:lpstr>
      <vt:lpstr>Math Item Types </vt:lpstr>
      <vt:lpstr>PowerPoint Presentation</vt:lpstr>
      <vt:lpstr>Science and Social Studies </vt:lpstr>
      <vt:lpstr>Technology Enhanced (TE) Examples </vt:lpstr>
      <vt:lpstr>Understanding Student Score Reports</vt:lpstr>
      <vt:lpstr>Sample Student Report</vt:lpstr>
      <vt:lpstr>Sample Score Report</vt:lpstr>
      <vt:lpstr>Sample Score Report</vt:lpstr>
      <vt:lpstr>Campus Parent</vt:lpstr>
      <vt:lpstr>How to Access the Georgia SLDS Parent Portal</vt:lpstr>
      <vt:lpstr>How to Access the Georgia SLDS Parent Portal </vt:lpstr>
      <vt:lpstr>Georgia Milestones Parent Resources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Milestones Assessment System</dc:title>
  <dc:creator>Montgomery, Heavenly R</dc:creator>
  <cp:lastModifiedBy>Bailey, Cynthia</cp:lastModifiedBy>
  <cp:revision>18</cp:revision>
  <dcterms:created xsi:type="dcterms:W3CDTF">2021-09-16T16:32:32Z</dcterms:created>
  <dcterms:modified xsi:type="dcterms:W3CDTF">2023-03-30T18:00:04Z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0x010100EA40972CA7703546B2E0A57D0698FB69</vt:lpwstr>
  </property>
  <property fmtid="{D5CDD505-2E9C-101B-9397-08002B2CF9AE}" pid="3" name="MSIP_Label_0ee3c538-ec52-435f-ae58-017644bd9513_Enabled">
    <vt:lpwstr>true</vt:lpwstr>
  </property>
  <property fmtid="{D5CDD505-2E9C-101B-9397-08002B2CF9AE}" pid="4" name="MSIP_Label_0ee3c538-ec52-435f-ae58-017644bd9513_SetDate">
    <vt:lpwstr>2023-02-16T18:07:56Z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ActionId">
    <vt:lpwstr>8dc9b988-991e-4c24-a97c-5c49a2b7db66</vt:lpwstr>
  </property>
  <property fmtid="{D5CDD505-2E9C-101B-9397-08002B2CF9AE}" pid="9" name="MSIP_Label_0ee3c538-ec52-435f-ae58-017644bd9513_ContentBits">
    <vt:lpwstr>0</vt:lpwstr>
  </property>
  <property fmtid="{D5CDD505-2E9C-101B-9397-08002B2CF9AE}" pid="10" name="MediaServiceImageTags">
    <vt:lpwstr/>
  </property>
</Properties>
</file>